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4" r:id="rId12"/>
    <p:sldId id="268" r:id="rId13"/>
    <p:sldId id="281" r:id="rId14"/>
    <p:sldId id="269" r:id="rId15"/>
    <p:sldId id="270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7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04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7" autoAdjust="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F2550-3E67-4CA3-BE1B-F2E989B0A48C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BA1EE-363E-43A6-AD61-B024215CC9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55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BA1EE-363E-43A6-AD61-B024215CC9E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44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BA1EE-363E-43A6-AD61-B024215CC9E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30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BA1EE-363E-43A6-AD61-B024215CC9E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51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BA1EE-363E-43A6-AD61-B024215CC9E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28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BA1EE-363E-43A6-AD61-B024215CC9E9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58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t>02.09.2024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yShpigar/ML-cour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ketcalls.in/machine-learning/infographic-evolution-of-machine-learning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titani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pIXia0UeJFV3MIGparopqRK5sGvaeZmc&amp;si=KCRZG2mLXNJD2N5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perannotate.com/blog/image-segmentation-for-machine-learning" TargetMode="Externa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ytepawn.com/building-a-pytorch-autoencoder-for-mnist-digits.html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cross-validation-in-machine-learning-how-to-do-it-right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484784"/>
            <a:ext cx="8640960" cy="187220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dirty="0" smtClean="0"/>
              <a:t>Интеллектуальные информационные системы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Вводная лекция</a:t>
            </a:r>
            <a:endParaRPr lang="ru-RU" dirty="0"/>
          </a:p>
        </p:txBody>
      </p:sp>
      <p:pic>
        <p:nvPicPr>
          <p:cNvPr id="1030" name="Picture 6" descr="https://new.tstu.tver.ru/local/templates/tstu/img/logo_tex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3590257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76000">
                <a:schemeClr val="accent1">
                  <a:lumMod val="89000"/>
                </a:schemeClr>
              </a:gs>
              <a:gs pos="100000">
                <a:srgbClr val="4172AD"/>
              </a:gs>
              <a:gs pos="100000">
                <a:schemeClr val="accent1">
                  <a:lumMod val="7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0" y="3717032"/>
            <a:ext cx="9144000" cy="18722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err="1" smtClean="0"/>
              <a:t>Шпигарь</a:t>
            </a:r>
            <a:r>
              <a:rPr lang="ru-RU" sz="2400" dirty="0" smtClean="0"/>
              <a:t> Андрей Николаевич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Материалы курса доступны по ссылке:</a:t>
            </a:r>
            <a:endParaRPr lang="en-US" sz="2400" dirty="0" smtClean="0"/>
          </a:p>
          <a:p>
            <a:r>
              <a:rPr lang="en-US" sz="2400" i="1" dirty="0" smtClean="0">
                <a:hlinkClick r:id="rId3"/>
              </a:rPr>
              <a:t>https://github.com/AndreyShpigar/ML-course</a:t>
            </a:r>
            <a:endParaRPr lang="ru-RU" sz="2400" i="1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" y="5661248"/>
            <a:ext cx="9143999" cy="10479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/>
              <a:t> </a:t>
            </a:r>
          </a:p>
          <a:p>
            <a:r>
              <a:rPr lang="ru-RU" sz="2400" dirty="0" smtClean="0"/>
              <a:t>2024 г.</a:t>
            </a:r>
            <a:endParaRPr lang="ru-RU" sz="24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563888" y="0"/>
            <a:ext cx="5580112" cy="1268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76000">
                <a:schemeClr val="accent1">
                  <a:lumMod val="89000"/>
                </a:schemeClr>
              </a:gs>
              <a:gs pos="100000">
                <a:srgbClr val="4172AD"/>
              </a:gs>
              <a:gs pos="100000">
                <a:schemeClr val="accent1">
                  <a:lumMod val="7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47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3527884" y="2695119"/>
            <a:ext cx="2088232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Learning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156075" y="1322848"/>
            <a:ext cx="2088232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</a:rPr>
              <a:t>Biology</a:t>
            </a:r>
            <a:br>
              <a:rPr lang="en-US" b="1" dirty="0" smtClean="0">
                <a:ln w="0"/>
                <a:solidFill>
                  <a:schemeClr val="tx1"/>
                </a:solidFill>
              </a:rPr>
            </a:br>
            <a:r>
              <a:rPr lang="en-US" b="1" dirty="0" smtClean="0">
                <a:ln w="0"/>
                <a:solidFill>
                  <a:schemeClr val="tx1"/>
                </a:solidFill>
              </a:rPr>
              <a:t>Neuroscience</a:t>
            </a:r>
            <a:endParaRPr lang="ru-RU" b="1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868144" y="1322848"/>
            <a:ext cx="2088232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Applied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mathematics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171682" y="4149080"/>
            <a:ext cx="2088232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Computer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Science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5868144" y="4149080"/>
            <a:ext cx="2088232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Statistics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319" y="653806"/>
            <a:ext cx="278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Парадигма обучения</a:t>
            </a:r>
            <a:br>
              <a:rPr lang="ru-RU" dirty="0" smtClean="0"/>
            </a:br>
            <a:r>
              <a:rPr lang="ru-RU" dirty="0" smtClean="0"/>
              <a:t>Принцип работы нейрона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404664"/>
            <a:ext cx="2636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Линейная алгебра</a:t>
            </a:r>
            <a:br>
              <a:rPr lang="ru-RU" dirty="0" smtClean="0"/>
            </a:br>
            <a:r>
              <a:rPr lang="ru-RU" dirty="0" smtClean="0"/>
              <a:t>Методы оптимизации</a:t>
            </a:r>
          </a:p>
          <a:p>
            <a:r>
              <a:rPr lang="ru-RU" dirty="0" smtClean="0"/>
              <a:t>Математический анализ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567372" y="5517232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Теория вероятностей</a:t>
            </a:r>
          </a:p>
          <a:p>
            <a:r>
              <a:rPr lang="ru-RU" dirty="0" smtClean="0"/>
              <a:t>Статистический анализ</a:t>
            </a:r>
          </a:p>
          <a:p>
            <a:r>
              <a:rPr lang="ru-RU" dirty="0" smtClean="0"/>
              <a:t>Теория оценивания</a:t>
            </a:r>
          </a:p>
          <a:p>
            <a:r>
              <a:rPr lang="ru-RU" dirty="0" smtClean="0"/>
              <a:t>Проверка статистических гипотез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5521687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Алгоритмы</a:t>
            </a:r>
            <a:br>
              <a:rPr lang="ru-RU" dirty="0" smtClean="0"/>
            </a:br>
            <a:r>
              <a:rPr lang="ru-RU" dirty="0" smtClean="0"/>
              <a:t>Структур</a:t>
            </a:r>
            <a:r>
              <a:rPr lang="ru-RU" dirty="0"/>
              <a:t>а</a:t>
            </a:r>
            <a:r>
              <a:rPr lang="ru-RU" dirty="0" smtClean="0"/>
              <a:t> данных</a:t>
            </a:r>
          </a:p>
          <a:p>
            <a:r>
              <a:rPr lang="ru-RU" dirty="0" smtClean="0"/>
              <a:t>Языки программирования</a:t>
            </a:r>
          </a:p>
        </p:txBody>
      </p:sp>
      <p:cxnSp>
        <p:nvCxnSpPr>
          <p:cNvPr id="15" name="Прямая со стрелкой 14"/>
          <p:cNvCxnSpPr>
            <a:stCxn id="7" idx="3"/>
            <a:endCxn id="5" idx="7"/>
          </p:cNvCxnSpPr>
          <p:nvPr/>
        </p:nvCxnSpPr>
        <p:spPr>
          <a:xfrm flipH="1">
            <a:off x="5310302" y="2490639"/>
            <a:ext cx="863656" cy="4048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9" idx="1"/>
            <a:endCxn id="5" idx="5"/>
          </p:cNvCxnSpPr>
          <p:nvPr/>
        </p:nvCxnSpPr>
        <p:spPr>
          <a:xfrm flipH="1" flipV="1">
            <a:off x="5310302" y="3862910"/>
            <a:ext cx="863656" cy="4865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8" idx="7"/>
            <a:endCxn id="5" idx="3"/>
          </p:cNvCxnSpPr>
          <p:nvPr/>
        </p:nvCxnSpPr>
        <p:spPr>
          <a:xfrm flipV="1">
            <a:off x="2954100" y="3862910"/>
            <a:ext cx="879598" cy="4865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5"/>
            <a:endCxn id="5" idx="1"/>
          </p:cNvCxnSpPr>
          <p:nvPr/>
        </p:nvCxnSpPr>
        <p:spPr>
          <a:xfrm>
            <a:off x="2938493" y="2490639"/>
            <a:ext cx="895205" cy="4048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4082"/>
          </a:xfrm>
        </p:spPr>
        <p:txBody>
          <a:bodyPr>
            <a:noAutofit/>
          </a:bodyPr>
          <a:lstStyle/>
          <a:p>
            <a:r>
              <a:rPr lang="ru-RU" sz="3200" dirty="0" smtClean="0"/>
              <a:t>Развитие машинного обучения</a:t>
            </a:r>
            <a:endParaRPr lang="ru-RU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695"/>
            <a:ext cx="9118334" cy="559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623084"/>
            <a:ext cx="489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 smtClean="0"/>
              <a:t>Источник: </a:t>
            </a:r>
            <a:r>
              <a:rPr lang="en-US" sz="800" dirty="0" smtClean="0">
                <a:hlinkClick r:id="rId4"/>
              </a:rPr>
              <a:t>https://www.marketcalls.in/machine-learning/infographic-evolution-of-machine-learning.html</a:t>
            </a:r>
            <a:r>
              <a:rPr lang="en-US" sz="800" dirty="0" smtClean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9645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71095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Виды машинного обучения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25531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600" b="1" i="1" dirty="0" smtClean="0"/>
              <a:t>Обучение с учителем (</a:t>
            </a:r>
            <a:r>
              <a:rPr lang="en-US" sz="2600" b="1" i="1" dirty="0" smtClean="0"/>
              <a:t>supervised learning)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600" b="1" i="1" dirty="0" smtClean="0"/>
              <a:t>Обучение без учителя (</a:t>
            </a:r>
            <a:r>
              <a:rPr lang="en-US" sz="2600" b="1" i="1" dirty="0" smtClean="0"/>
              <a:t>unsupervised learning)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600" b="1" i="1" dirty="0" smtClean="0"/>
              <a:t>Обучение с подкреплением (</a:t>
            </a:r>
            <a:r>
              <a:rPr lang="en-US" sz="2600" b="1" i="1" dirty="0" smtClean="0"/>
              <a:t>reinforcement learning)</a:t>
            </a:r>
            <a:endParaRPr lang="ru-RU" sz="26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8068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71095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Виды машинного обучения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1877"/>
                <a:ext cx="8229600" cy="5505475"/>
              </a:xfrm>
            </p:spPr>
            <p:txBody>
              <a:bodyPr>
                <a:normAutofit/>
              </a:bodyPr>
              <a:lstStyle/>
              <a:p>
                <a:r>
                  <a:rPr lang="ru-RU" sz="2600" b="1" i="1" dirty="0" smtClean="0"/>
                  <a:t>Обучение с учителем (</a:t>
                </a:r>
                <a:r>
                  <a:rPr lang="en-US" sz="2600" b="1" i="1" dirty="0" smtClean="0"/>
                  <a:t>supervised learning)</a:t>
                </a:r>
                <a:endParaRPr lang="ru-RU" sz="2600" b="1" i="1" dirty="0" smtClean="0"/>
              </a:p>
              <a:p>
                <a:pPr marL="0" indent="0">
                  <a:buNone/>
                </a:pPr>
                <a:r>
                  <a:rPr lang="en-US" sz="2000" b="1" i="1" dirty="0"/>
                  <a:t>X</a:t>
                </a:r>
                <a:r>
                  <a:rPr lang="en-US" sz="2000" dirty="0" smtClean="0"/>
                  <a:t> – </a:t>
                </a:r>
                <a:r>
                  <a:rPr lang="ru-RU" sz="2000" dirty="0" smtClean="0"/>
                  <a:t>множество </a:t>
                </a:r>
                <a:r>
                  <a:rPr lang="ru-RU" sz="2000" i="1" u="sng" dirty="0" smtClean="0"/>
                  <a:t>объектов</a:t>
                </a:r>
                <a:r>
                  <a:rPr lang="ru-RU" sz="2000" dirty="0" smtClean="0"/>
                  <a:t>, описанные в пространстве </a:t>
                </a:r>
                <a:r>
                  <a:rPr lang="ru-RU" sz="2000" i="1" u="sng" dirty="0" smtClean="0"/>
                  <a:t>признаков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(</a:t>
                </a:r>
                <a:r>
                  <a:rPr lang="ru-RU" sz="2000" dirty="0" smtClean="0"/>
                  <a:t> </a:t>
                </a:r>
                <a:r>
                  <a:rPr lang="en-US" sz="2000" i="1" dirty="0" smtClean="0"/>
                  <a:t>f</a:t>
                </a:r>
                <a:r>
                  <a:rPr lang="en-US" sz="2000" dirty="0" smtClean="0"/>
                  <a:t> – </a:t>
                </a:r>
                <a:r>
                  <a:rPr lang="ru-RU" sz="2000" dirty="0" smtClean="0"/>
                  <a:t>признак объекта</a:t>
                </a:r>
                <a:r>
                  <a:rPr lang="en-US" sz="2000" dirty="0" smtClean="0"/>
                  <a:t>, feature) </a:t>
                </a:r>
                <a:endParaRPr lang="ru-RU" sz="2000" dirty="0" smtClean="0"/>
              </a:p>
              <a:p>
                <a:pPr marL="0" indent="0">
                  <a:buNone/>
                </a:pPr>
                <a:r>
                  <a:rPr lang="en-US" sz="2000" b="1" i="1" dirty="0" smtClean="0"/>
                  <a:t>Y</a:t>
                </a:r>
                <a:r>
                  <a:rPr lang="en-US" sz="2000" dirty="0" smtClean="0"/>
                  <a:t> – </a:t>
                </a:r>
                <a:r>
                  <a:rPr lang="ru-RU" sz="2000" dirty="0" smtClean="0"/>
                  <a:t>множество ответов (оценок, предсказаний, прогнозов)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ru-RU" sz="2000" dirty="0" smtClean="0"/>
                  <a:t>– неизвестная </a:t>
                </a:r>
                <a:r>
                  <a:rPr lang="ru-RU" sz="2000" i="1" u="sng" dirty="0" smtClean="0"/>
                  <a:t>целевая функция</a:t>
                </a:r>
                <a:r>
                  <a:rPr lang="ru-RU" sz="2000" dirty="0" smtClean="0"/>
                  <a:t> (</a:t>
                </a:r>
                <a:r>
                  <a:rPr lang="en-US" sz="2000" dirty="0" smtClean="0"/>
                  <a:t>target function)</a:t>
                </a:r>
                <a:r>
                  <a:rPr lang="ru-RU" sz="2000" dirty="0" smtClean="0"/>
                  <a:t>, значения которой известны только на конечном подмножестве объектов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nor/>
                        </m:rP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000" b="1" i="1"/>
                        <m:t>⊂</m:t>
                      </m:r>
                      <m:r>
                        <m:rPr>
                          <m:nor/>
                        </m:rPr>
                        <a:rPr lang="en-US" sz="2000" b="1" i="1" smtClean="0"/>
                        <m:t> </m:t>
                      </m:r>
                      <m:r>
                        <m:rPr>
                          <m:nor/>
                        </m:rPr>
                        <a:rPr lang="en-US" sz="2000" b="1" i="1" smtClean="0"/>
                        <m:t>X</m:t>
                      </m:r>
                    </m:oMath>
                  </m:oMathPara>
                </a14:m>
                <a:endParaRPr lang="ru-RU" sz="2000" b="1" i="1" dirty="0" smtClean="0"/>
              </a:p>
              <a:p>
                <a:pPr marL="0" indent="0">
                  <a:buNone/>
                </a:pPr>
                <a:r>
                  <a:rPr lang="ru-RU" sz="2000" dirty="0" smtClean="0"/>
                  <a:t>Пары «объект – ответ»</a:t>
                </a:r>
                <a:r>
                  <a:rPr lang="ru-RU" sz="2000" b="1" i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</a:t>
                </a:r>
                <a:r>
                  <a:rPr lang="ru-RU" sz="2000" dirty="0" smtClean="0"/>
                  <a:t>называются прецедентами</a:t>
                </a:r>
                <a:r>
                  <a:rPr lang="en-US" sz="2000" dirty="0" smtClean="0"/>
                  <a:t> (</a:t>
                </a:r>
                <a:r>
                  <a:rPr lang="ru-RU" sz="2000" dirty="0" smtClean="0"/>
                  <a:t>обучающими примерами)</a:t>
                </a:r>
              </a:p>
              <a:p>
                <a:pPr marL="0" indent="0">
                  <a:buNone/>
                </a:pPr>
                <a:r>
                  <a:rPr lang="ru-RU" sz="2000" dirty="0" smtClean="0"/>
                  <a:t>Совокупность обучающих примеров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ru-RU" sz="2000" dirty="0" smtClean="0"/>
                  <a:t> называется </a:t>
                </a:r>
                <a:r>
                  <a:rPr lang="ru-RU" sz="2000" i="1" u="sng" dirty="0" smtClean="0"/>
                  <a:t>обучающей выборкой (</a:t>
                </a:r>
                <a:r>
                  <a:rPr lang="en-US" sz="2000" i="1" u="sng" dirty="0" smtClean="0"/>
                  <a:t>dataset)</a:t>
                </a:r>
                <a:endParaRPr lang="en-US" sz="2000" dirty="0" smtClean="0"/>
              </a:p>
              <a:p>
                <a:pPr marL="0" indent="0">
                  <a:buNone/>
                </a:pPr>
                <a:r>
                  <a:rPr lang="ru-RU" sz="2000" dirty="0" smtClean="0"/>
                  <a:t>Задача обучения с учителем: по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  <a:r>
                  <a:rPr lang="ru-RU" sz="2000" dirty="0" smtClean="0"/>
                  <a:t>восстановить зависимость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000" dirty="0" smtClean="0"/>
                  <a:t>, то есть построить решающую функцию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ru-RU" sz="2000" dirty="0" smtClean="0"/>
                  <a:t>, которая бы приближала целевую функцию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ru-RU" sz="2000" dirty="0" smtClean="0"/>
                  <a:t>, причем не только на объектах обучающей выборке, но и на всем множестве Х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1877"/>
                <a:ext cx="8229600" cy="5505475"/>
              </a:xfrm>
              <a:blipFill>
                <a:blip r:embed="rId2"/>
                <a:stretch>
                  <a:fillRect l="-1111" t="-8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0"/>
                <a:ext cx="8229600" cy="68580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dirty="0" smtClean="0"/>
                  <a:t>Признаковое описание объектов</a:t>
                </a:r>
              </a:p>
              <a:p>
                <a:pPr marL="0" indent="0">
                  <a:buNone/>
                </a:pPr>
                <a:r>
                  <a:rPr lang="ru-RU" sz="2000" dirty="0" smtClean="0"/>
                  <a:t>Признак </a:t>
                </a:r>
                <a:r>
                  <a:rPr lang="en-US" sz="2000" dirty="0" smtClean="0"/>
                  <a:t>f </a:t>
                </a:r>
                <a:r>
                  <a:rPr lang="ru-RU" sz="2000" dirty="0" smtClean="0"/>
                  <a:t>объекта </a:t>
                </a:r>
                <a:r>
                  <a:rPr lang="en-US" sz="2000" dirty="0" smtClean="0"/>
                  <a:t>x </a:t>
                </a:r>
                <a:r>
                  <a:rPr lang="ru-RU" sz="2000" dirty="0" smtClean="0"/>
                  <a:t>– результат измерения некоторой характеристики объекта. Признак это отображение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где </m:t>
                    </m:r>
                    <m:sSub>
                      <m:sSubPr>
                        <m:ctrlPr>
                          <a:rPr lang="ru-RU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sz="2000" dirty="0" smtClean="0"/>
                  <a:t> - </a:t>
                </a:r>
                <a:r>
                  <a:rPr lang="ru-RU" sz="2000" dirty="0" smtClean="0"/>
                  <a:t>множество допустимых значений признака</a:t>
                </a:r>
              </a:p>
              <a:p>
                <a:pPr marL="0" indent="0">
                  <a:buNone/>
                </a:pPr>
                <a:r>
                  <a:rPr lang="ru-RU" sz="2000" dirty="0" smtClean="0"/>
                  <a:t>Вектор </a:t>
                </a:r>
                <a14:m>
                  <m:oMath xmlns:m="http://schemas.openxmlformats.org/officeDocument/2006/math">
                    <m:r>
                      <a:rPr lang="ru-RU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– </a:t>
                </a:r>
                <a:r>
                  <a:rPr lang="ru-RU" sz="2000" u="sng" dirty="0" smtClean="0"/>
                  <a:t>признаковое описание объекта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ru-RU" sz="2000" dirty="0" smtClean="0"/>
                  <a:t>Типы признаков:</a:t>
                </a:r>
              </a:p>
              <a:p>
                <a:r>
                  <a:rPr lang="ru-RU" sz="2000" dirty="0" smtClean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ru-RU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 smtClean="0"/>
                  <a:t>, </a:t>
                </a:r>
                <a:r>
                  <a:rPr lang="ru-RU" sz="2000" dirty="0" smtClean="0"/>
                  <a:t>то </a:t>
                </a:r>
                <a:r>
                  <a:rPr lang="en-US" sz="2000" i="1" dirty="0" smtClean="0"/>
                  <a:t>f</a:t>
                </a:r>
                <a:r>
                  <a:rPr lang="en-US" sz="2000" dirty="0" smtClean="0"/>
                  <a:t> – </a:t>
                </a:r>
                <a:r>
                  <a:rPr lang="ru-RU" sz="2000" i="1" dirty="0" smtClean="0"/>
                  <a:t>бинарный </a:t>
                </a:r>
                <a:r>
                  <a:rPr lang="ru-RU" sz="2000" dirty="0" smtClean="0"/>
                  <a:t>признак</a:t>
                </a:r>
              </a:p>
              <a:p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ru-RU" sz="2000" i="1" dirty="0" smtClean="0"/>
                  <a:t> - </a:t>
                </a:r>
                <a:r>
                  <a:rPr lang="ru-RU" sz="2000" dirty="0" smtClean="0"/>
                  <a:t>конечное множество, то</a:t>
                </a:r>
                <a:r>
                  <a:rPr lang="ru-RU" sz="2000" i="1" dirty="0" smtClean="0"/>
                  <a:t> </a:t>
                </a:r>
                <a:r>
                  <a:rPr lang="en-US" sz="2000" i="1" dirty="0" smtClean="0"/>
                  <a:t>f – </a:t>
                </a:r>
                <a:r>
                  <a:rPr lang="ru-RU" sz="2000" i="1" dirty="0" smtClean="0"/>
                  <a:t>категориальный </a:t>
                </a:r>
                <a:r>
                  <a:rPr lang="ru-RU" sz="2000" dirty="0" smtClean="0"/>
                  <a:t>признак</a:t>
                </a:r>
              </a:p>
              <a:p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ru-RU" sz="2000" i="1" dirty="0"/>
                  <a:t> - </a:t>
                </a:r>
                <a:r>
                  <a:rPr lang="ru-RU" sz="2000" dirty="0"/>
                  <a:t>конечное </a:t>
                </a:r>
                <a:r>
                  <a:rPr lang="ru-RU" sz="2000" dirty="0" smtClean="0"/>
                  <a:t>упорядоченное множество, то </a:t>
                </a:r>
                <a:r>
                  <a:rPr lang="en-US" sz="2000" i="1" dirty="0" smtClean="0"/>
                  <a:t>f</a:t>
                </a:r>
                <a:r>
                  <a:rPr lang="ru-RU" sz="2000" i="1" dirty="0" smtClean="0"/>
                  <a:t> </a:t>
                </a:r>
                <a:r>
                  <a:rPr lang="ru-RU" sz="2000" dirty="0" smtClean="0"/>
                  <a:t>– </a:t>
                </a:r>
                <a:r>
                  <a:rPr lang="ru-RU" sz="2000" i="1" dirty="0" smtClean="0"/>
                  <a:t>порядковый</a:t>
                </a:r>
                <a:r>
                  <a:rPr lang="ru-RU" sz="2000" dirty="0" smtClean="0"/>
                  <a:t> признак</a:t>
                </a:r>
              </a:p>
              <a:p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ru-RU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ru-RU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000" dirty="0" smtClean="0">
                    <a:ea typeface="Cambria Math" panose="02040503050406030204" pitchFamily="18" charset="0"/>
                  </a:rPr>
                  <a:t>то </a:t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f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– </a:t>
                </a:r>
                <a:r>
                  <a:rPr lang="ru-RU" sz="2000" i="1" dirty="0" smtClean="0">
                    <a:ea typeface="Cambria Math" panose="02040503050406030204" pitchFamily="18" charset="0"/>
                  </a:rPr>
                  <a:t>количественный</a:t>
                </a:r>
                <a:r>
                  <a:rPr lang="ru-RU" sz="2000" dirty="0" smtClean="0">
                    <a:ea typeface="Cambria Math" panose="02040503050406030204" pitchFamily="18" charset="0"/>
                  </a:rPr>
                  <a:t> признак</a:t>
                </a:r>
                <a:endParaRPr lang="ru-RU" sz="2000" b="1" i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i="1" dirty="0" smtClean="0"/>
                  <a:t>Матрица объектов-признаков (</a:t>
                </a:r>
                <a:r>
                  <a:rPr lang="en-US" sz="2000" i="1" dirty="0" smtClean="0"/>
                  <a:t>design matrix, </a:t>
                </a:r>
                <a:r>
                  <a:rPr lang="ru-RU" sz="2000" i="1" dirty="0" smtClean="0"/>
                  <a:t>матрица плана):</a:t>
                </a:r>
              </a:p>
              <a:p>
                <a:pPr marL="0" indent="0">
                  <a:buNone/>
                </a:pPr>
                <a:endParaRPr lang="ru-RU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i="1" dirty="0" smtClean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0"/>
                <a:ext cx="8229600" cy="6858000"/>
              </a:xfrm>
              <a:blipFill>
                <a:blip r:embed="rId2"/>
                <a:stretch>
                  <a:fillRect l="-741" t="-1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0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-27384"/>
                <a:ext cx="8229600" cy="688538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ru-RU" dirty="0" smtClean="0"/>
                  <a:t>Типы задач</a:t>
                </a:r>
              </a:p>
              <a:p>
                <a:pPr marL="0" indent="0">
                  <a:buNone/>
                </a:pPr>
                <a:r>
                  <a:rPr lang="ru-RU" sz="2400" dirty="0" smtClean="0"/>
                  <a:t>Задача </a:t>
                </a:r>
                <a:r>
                  <a:rPr lang="ru-RU" sz="2400" i="1" u="sng" dirty="0" smtClean="0"/>
                  <a:t>классификации (</a:t>
                </a:r>
                <a:r>
                  <a:rPr lang="en-US" sz="2400" i="1" u="sng" dirty="0" smtClean="0"/>
                  <a:t>classification)</a:t>
                </a:r>
                <a:r>
                  <a:rPr lang="ru-RU" sz="2400" i="1" u="sng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={−1,+1}</m:t>
                    </m:r>
                  </m:oMath>
                </a14:m>
                <a:r>
                  <a:rPr lang="en-US" sz="2400" i="1" dirty="0" smtClean="0"/>
                  <a:t> – </a:t>
                </a:r>
                <a:r>
                  <a:rPr lang="ru-RU" sz="2400" dirty="0" smtClean="0"/>
                  <a:t>классификация на 2 класса (</a:t>
                </a:r>
                <a:r>
                  <a:rPr lang="en-US" sz="2400" dirty="0" smtClean="0"/>
                  <a:t>binary classification)</a:t>
                </a:r>
                <a:endParaRPr lang="ru-RU" sz="24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ru-RU" sz="2400" dirty="0" smtClean="0"/>
                  <a:t>–</a:t>
                </a:r>
                <a:r>
                  <a:rPr lang="ru-RU" sz="2400" dirty="0"/>
                  <a:t> </a:t>
                </a:r>
                <a:r>
                  <a:rPr lang="ru-RU" sz="2400" dirty="0" smtClean="0"/>
                  <a:t>на М непересекающихся классов</a:t>
                </a:r>
                <a:r>
                  <a:rPr lang="en-US" sz="2400" dirty="0" smtClean="0"/>
                  <a:t> (multi-class classification)</a:t>
                </a:r>
                <a:endParaRPr lang="ru-RU" sz="24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400" dirty="0" smtClean="0"/>
                  <a:t>- </a:t>
                </a:r>
                <a:r>
                  <a:rPr lang="ru-RU" sz="2400" dirty="0" smtClean="0"/>
                  <a:t>на М классов, которые могут пересекаться</a:t>
                </a:r>
                <a:r>
                  <a:rPr lang="en-US" sz="2400" dirty="0" smtClean="0"/>
                  <a:t> (multi-label classification)</a:t>
                </a:r>
                <a:endParaRPr lang="ru-RU" sz="2400" dirty="0" smtClean="0"/>
              </a:p>
              <a:p>
                <a:pPr marL="0" indent="0">
                  <a:buNone/>
                </a:pPr>
                <a:r>
                  <a:rPr lang="ru-RU" sz="2400" dirty="0"/>
                  <a:t>Задача </a:t>
                </a:r>
                <a:r>
                  <a:rPr lang="ru-RU" sz="2400" i="1" u="sng" dirty="0" smtClean="0"/>
                  <a:t>регрессии</a:t>
                </a:r>
                <a:r>
                  <a:rPr lang="en-US" sz="2400" i="1" u="sng" dirty="0" smtClean="0"/>
                  <a:t> (regression)</a:t>
                </a:r>
                <a:r>
                  <a:rPr lang="ru-RU" sz="2400" i="1" u="sng" dirty="0" smtClean="0"/>
                  <a:t>:</a:t>
                </a:r>
                <a:endParaRPr lang="ru-RU" sz="2400" i="1" u="sng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ru-RU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или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r>
                  <a:rPr lang="ru-RU" sz="2400" dirty="0"/>
                  <a:t>Задача </a:t>
                </a:r>
                <a:r>
                  <a:rPr lang="ru-RU" sz="2400" i="1" u="sng" dirty="0" smtClean="0"/>
                  <a:t>ранжирования</a:t>
                </a:r>
                <a:r>
                  <a:rPr lang="en-US" sz="2400" i="1" u="sng" dirty="0" smtClean="0"/>
                  <a:t> (ranking, learning to rank)</a:t>
                </a:r>
                <a:r>
                  <a:rPr lang="ru-RU" sz="2400" i="1" u="sng" dirty="0" smtClean="0"/>
                  <a:t>:</a:t>
                </a:r>
              </a:p>
              <a:p>
                <a:r>
                  <a:rPr lang="en-US" sz="2400" dirty="0" smtClean="0"/>
                  <a:t>Y – </a:t>
                </a:r>
                <a:r>
                  <a:rPr lang="ru-RU" sz="2400" dirty="0" smtClean="0"/>
                  <a:t>конечное упорядоченное множество</a:t>
                </a:r>
              </a:p>
              <a:p>
                <a:endParaRPr lang="ru-RU" sz="2400" dirty="0" smtClean="0"/>
              </a:p>
              <a:p>
                <a:pPr marL="0" indent="0">
                  <a:buNone/>
                </a:pPr>
                <a:r>
                  <a:rPr lang="ru-RU" sz="2400" u="sng" dirty="0" smtClean="0"/>
                  <a:t>Частичное обучение</a:t>
                </a:r>
                <a:r>
                  <a:rPr lang="ru-RU" sz="2400" dirty="0" smtClean="0"/>
                  <a:t> (</a:t>
                </a:r>
                <a:r>
                  <a:rPr lang="en-US" sz="2400" dirty="0" smtClean="0"/>
                  <a:t>semi-supervised learning)</a:t>
                </a:r>
                <a:r>
                  <a:rPr lang="ru-RU" sz="2400" dirty="0" smtClean="0"/>
                  <a:t> – задача, в которой для одной части объектов обучающей выборки известны и признаки, и ответы, а для другой только признаки</a:t>
                </a:r>
                <a:endParaRPr lang="ru-RU" sz="24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-27384"/>
                <a:ext cx="8229600" cy="6885384"/>
              </a:xfrm>
              <a:blipFill>
                <a:blip r:embed="rId2"/>
                <a:stretch>
                  <a:fillRect l="-1111" t="-1860" r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dirty="0" smtClean="0"/>
              <a:t>Пример обучающей выборки (датасета) – задача </a:t>
            </a:r>
            <a:r>
              <a:rPr lang="en-US" sz="3200" dirty="0" smtClean="0"/>
              <a:t>Titanic </a:t>
            </a:r>
            <a:r>
              <a:rPr lang="ru-RU" sz="3200" dirty="0" smtClean="0"/>
              <a:t>на </a:t>
            </a:r>
            <a:r>
              <a:rPr lang="en-US" sz="3200" dirty="0" smtClean="0"/>
              <a:t>Kaggle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" y="1484784"/>
            <a:ext cx="8957569" cy="4392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12" y="6642556"/>
            <a:ext cx="2581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 smtClean="0"/>
              <a:t>Источник:</a:t>
            </a:r>
            <a:r>
              <a:rPr lang="en-US" sz="800" dirty="0" smtClean="0">
                <a:hlinkClick r:id="rId3"/>
              </a:rPr>
              <a:t>https://www.kaggle.com/competitions/titanic</a:t>
            </a:r>
            <a:r>
              <a:rPr lang="ru-RU" sz="800" dirty="0" smtClean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20733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92" y="836713"/>
            <a:ext cx="8229600" cy="1584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u="sng" dirty="0"/>
              <a:t>К</a:t>
            </a:r>
            <a:r>
              <a:rPr lang="ru-RU" sz="2200" u="sng" dirty="0" smtClean="0"/>
              <a:t>лассификация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Медицина – определить, болен пациент или нет. Признаками могут быть результаты обследований, симптомы заболевания и прочие (анамнез)</a:t>
            </a:r>
          </a:p>
          <a:p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4497878"/>
            <a:ext cx="8229600" cy="8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smtClean="0"/>
              <a:t>Информационная безопасность – классификация спама, обнаружение мошеннических транзакций</a:t>
            </a:r>
          </a:p>
          <a:p>
            <a:endParaRPr lang="ru-RU" sz="2200" dirty="0" smtClean="0"/>
          </a:p>
          <a:p>
            <a:pPr marL="0" indent="0">
              <a:buFont typeface="Arial" pitchFamily="34" charset="0"/>
              <a:buNone/>
            </a:pPr>
            <a:endParaRPr lang="ru-RU" sz="2200" dirty="0" smtClean="0"/>
          </a:p>
          <a:p>
            <a:pPr marL="0" indent="0">
              <a:buFont typeface="Arial" pitchFamily="34" charset="0"/>
              <a:buNone/>
            </a:pPr>
            <a:endParaRPr lang="ru-RU" sz="2200" dirty="0"/>
          </a:p>
        </p:txBody>
      </p:sp>
      <p:pic>
        <p:nvPicPr>
          <p:cNvPr id="1026" name="Picture 2" descr="https://encrypted-tbn0.gstatic.com/images?q=tbn:ANd9GcT7YXqBzT_GEjJDtq9wkj3S_wM8Q7c55NzP7Q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5284042"/>
            <a:ext cx="31432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rs.els-cdn.com/content/image/1-s2.0-S2095177921001490-ga1_lr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97850"/>
            <a:ext cx="3744192" cy="206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92" y="836713"/>
            <a:ext cx="8229600" cy="15841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u="sng" dirty="0"/>
              <a:t>К</a:t>
            </a:r>
            <a:r>
              <a:rPr lang="ru-RU" sz="2200" u="sng" dirty="0" smtClean="0"/>
              <a:t>лассификация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Экономика и финансы – задача оценивания заемщика банками. «Хороший-плохой» заемщик, подсчет количества кредитных баллов –</a:t>
            </a:r>
            <a:r>
              <a:rPr lang="en-US" sz="2200" dirty="0" smtClean="0"/>
              <a:t> credit scoring</a:t>
            </a:r>
            <a:r>
              <a:rPr lang="ru-RU" sz="2200" dirty="0" smtClean="0"/>
              <a:t>. Задача минимизации риска невозврата кредита</a:t>
            </a:r>
          </a:p>
          <a:p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4497878"/>
            <a:ext cx="8229600" cy="132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 smtClean="0"/>
              <a:t>Задача предсказания оттока клиентов (</a:t>
            </a:r>
            <a:r>
              <a:rPr lang="en-US" sz="2200" dirty="0" smtClean="0"/>
              <a:t>churn prediction) </a:t>
            </a:r>
            <a:r>
              <a:rPr lang="ru-RU" sz="2200" dirty="0" smtClean="0"/>
              <a:t>– выделение сегмента клиентов, склонных к уходу в ближайшее время</a:t>
            </a:r>
          </a:p>
          <a:p>
            <a:pPr marL="0" indent="0">
              <a:buFont typeface="Arial" pitchFamily="34" charset="0"/>
              <a:buNone/>
            </a:pPr>
            <a:endParaRPr lang="ru-RU" sz="2200" dirty="0" smtClean="0"/>
          </a:p>
          <a:p>
            <a:pPr marL="0" indent="0">
              <a:buFont typeface="Arial" pitchFamily="34" charset="0"/>
              <a:buNone/>
            </a:pPr>
            <a:endParaRPr lang="ru-RU" sz="2200" dirty="0"/>
          </a:p>
        </p:txBody>
      </p:sp>
      <p:pic>
        <p:nvPicPr>
          <p:cNvPr id="2052" name="Picture 4" descr="https://static.javatpoint.com/tutorial/machine-learning/images/credit-score-prediction-using-machine-learni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94511"/>
            <a:ext cx="3623853" cy="18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92" y="836713"/>
            <a:ext cx="8229600" cy="1584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u="sng" dirty="0"/>
              <a:t>К</a:t>
            </a:r>
            <a:r>
              <a:rPr lang="ru-RU" sz="2200" u="sng" dirty="0" smtClean="0"/>
              <a:t>лассификация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Классификация изображений</a:t>
            </a:r>
          </a:p>
          <a:p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pic>
        <p:nvPicPr>
          <p:cNvPr id="3074" name="Picture 2" descr="Заниженная &quot;Приора&quot;(просто так). — DRIV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19202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341135" y="3140968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71" y="1700808"/>
            <a:ext cx="1920213" cy="1440160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6947128" y="3140968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Dog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701201"/>
            <a:ext cx="3402845" cy="1439768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3459730" y="3140968"/>
            <a:ext cx="1728192" cy="4320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Tiger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020" y="4060675"/>
            <a:ext cx="1929005" cy="1440161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2727426" y="5507692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Tiger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980" y="4132683"/>
            <a:ext cx="1856244" cy="1368152"/>
          </a:xfrm>
          <a:prstGeom prst="rect">
            <a:avLst/>
          </a:prstGeom>
        </p:spPr>
      </p:pic>
      <p:sp>
        <p:nvSpPr>
          <p:cNvPr id="16" name="Скругленный прямоугольник 15"/>
          <p:cNvSpPr/>
          <p:nvPr/>
        </p:nvSpPr>
        <p:spPr>
          <a:xfrm>
            <a:off x="4796006" y="5517232"/>
            <a:ext cx="1728192" cy="4320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Tiger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070215"/>
            <a:ext cx="1923642" cy="1440161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360886" y="5517232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947128" y="5517232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Dog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455" y="3941522"/>
            <a:ext cx="1934685" cy="15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Чего не будет в курсе?</a:t>
            </a:r>
          </a:p>
          <a:p>
            <a:pPr marL="0" indent="0" algn="ctr">
              <a:buNone/>
            </a:pPr>
            <a:endParaRPr lang="ru-RU" dirty="0" smtClean="0"/>
          </a:p>
          <a:p>
            <a:pPr>
              <a:buFont typeface="Calibri" panose="020F0502020204030204" pitchFamily="34" charset="0"/>
              <a:buChar char="×"/>
            </a:pPr>
            <a:r>
              <a:rPr lang="ru-RU" dirty="0" smtClean="0"/>
              <a:t>Сложной математики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ru-RU" dirty="0" smtClean="0"/>
              <a:t>Написания кода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dirty="0" smtClean="0"/>
              <a:t>Exploratory data analysis</a:t>
            </a:r>
            <a:endParaRPr lang="ru-RU" dirty="0" smtClean="0"/>
          </a:p>
          <a:p>
            <a:pPr>
              <a:buFont typeface="Calibri" panose="020F0502020204030204" pitchFamily="34" charset="0"/>
              <a:buChar char="×"/>
            </a:pPr>
            <a:r>
              <a:rPr lang="ru-RU" dirty="0" smtClean="0"/>
              <a:t>Домашних заданий</a:t>
            </a:r>
          </a:p>
          <a:p>
            <a:pPr>
              <a:buFont typeface="Calibri" panose="020F0502020204030204" pitchFamily="34" charset="0"/>
              <a:buChar char="×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640" y="3789040"/>
            <a:ext cx="3124360" cy="3068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1944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 smtClean="0"/>
              <a:t>Идея: </a:t>
            </a:r>
            <a:r>
              <a:rPr lang="en-US" sz="800" dirty="0" smtClean="0">
                <a:hlinkClick r:id="rId3"/>
              </a:rPr>
              <a:t>https://youtube.com/playlist?list=PLpIXia0UeJFV3MIGparopqRK5sGvaeZmc&amp;si=KCRZG2mLXNJD2N5U</a:t>
            </a:r>
            <a:endParaRPr lang="en-US" sz="800" dirty="0" smtClean="0"/>
          </a:p>
          <a:p>
            <a:r>
              <a:rPr lang="ru-RU" sz="800" dirty="0" smtClean="0"/>
              <a:t>Лекции Виктора Немченко</a:t>
            </a:r>
            <a:r>
              <a:rPr lang="en-US" sz="800" dirty="0" smtClean="0"/>
              <a:t> </a:t>
            </a:r>
            <a:r>
              <a:rPr lang="ru-RU" sz="800" dirty="0" smtClean="0"/>
              <a:t>«Нейронные сети и их применение в научных исследованиях»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24751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92" y="836713"/>
            <a:ext cx="8229600" cy="1584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u="sng" dirty="0"/>
              <a:t>К</a:t>
            </a:r>
            <a:r>
              <a:rPr lang="ru-RU" sz="2200" u="sng" dirty="0" smtClean="0"/>
              <a:t>лассификация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Классификация изображений</a:t>
            </a:r>
          </a:p>
          <a:p>
            <a:endParaRPr lang="ru-RU" sz="2200" dirty="0" smtClean="0"/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28927" y="4005064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65992" y="6381328"/>
            <a:ext cx="1728192" cy="4320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098" name="Picture 2" descr="Да поебать мне - что за мем с Райаном Гослинг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2" y="1709366"/>
            <a:ext cx="2133600" cy="22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15" y="1717923"/>
            <a:ext cx="2129801" cy="2503165"/>
          </a:xfrm>
          <a:prstGeom prst="rect">
            <a:avLst/>
          </a:prstGeom>
        </p:spPr>
      </p:pic>
      <p:pic>
        <p:nvPicPr>
          <p:cNvPr id="4100" name="Picture 4" descr="https://imgflip.com/s/meme/I-Should-Buy-A-Boat-Ca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4" y="4515124"/>
            <a:ext cx="2316616" cy="18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1714414"/>
            <a:ext cx="2110082" cy="2762636"/>
          </a:xfrm>
          <a:prstGeom prst="rect">
            <a:avLst/>
          </a:prstGeom>
        </p:spPr>
      </p:pic>
      <p:sp>
        <p:nvSpPr>
          <p:cNvPr id="27" name="Скругленный прямоугольник 26"/>
          <p:cNvSpPr/>
          <p:nvPr/>
        </p:nvSpPr>
        <p:spPr>
          <a:xfrm>
            <a:off x="2707347" y="3994424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004" y="1716489"/>
            <a:ext cx="2110082" cy="2791600"/>
          </a:xfrm>
          <a:prstGeom prst="rect">
            <a:avLst/>
          </a:prstGeom>
        </p:spPr>
      </p:pic>
      <p:sp>
        <p:nvSpPr>
          <p:cNvPr id="30" name="Скругленный прямоугольник 29"/>
          <p:cNvSpPr/>
          <p:nvPr/>
        </p:nvSpPr>
        <p:spPr>
          <a:xfrm>
            <a:off x="4936086" y="4005064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7089719" y="4005064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2" name="Picture 62"/>
          <p:cNvPicPr/>
          <p:nvPr/>
        </p:nvPicPr>
        <p:blipFill>
          <a:blip r:embed="rId7"/>
          <a:stretch/>
        </p:blipFill>
        <p:spPr>
          <a:xfrm>
            <a:off x="2673067" y="4508089"/>
            <a:ext cx="1837187" cy="1860109"/>
          </a:xfrm>
          <a:prstGeom prst="rect">
            <a:avLst/>
          </a:prstGeom>
          <a:ln>
            <a:noFill/>
          </a:ln>
        </p:spPr>
      </p:pic>
      <p:sp>
        <p:nvSpPr>
          <p:cNvPr id="33" name="Скругленный прямоугольник 32"/>
          <p:cNvSpPr/>
          <p:nvPr/>
        </p:nvSpPr>
        <p:spPr>
          <a:xfrm>
            <a:off x="2736836" y="6381328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004" y="4517326"/>
            <a:ext cx="2110082" cy="1970832"/>
          </a:xfrm>
          <a:prstGeom prst="rect">
            <a:avLst/>
          </a:prstGeom>
        </p:spPr>
      </p:pic>
      <p:sp>
        <p:nvSpPr>
          <p:cNvPr id="35" name="Скругленный прямоугольник 34"/>
          <p:cNvSpPr/>
          <p:nvPr/>
        </p:nvSpPr>
        <p:spPr>
          <a:xfrm>
            <a:off x="4964321" y="6381328"/>
            <a:ext cx="1728192" cy="4320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108" name="Picture 12" descr="meme man Meme Generator - Imgfli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48" y="4515124"/>
            <a:ext cx="1968614" cy="19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Скругленный прямоугольник 38"/>
          <p:cNvSpPr/>
          <p:nvPr/>
        </p:nvSpPr>
        <p:spPr>
          <a:xfrm>
            <a:off x="7122128" y="6367252"/>
            <a:ext cx="1728192" cy="4320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6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DD8277F-D8B4-8845-99B2-7267954A7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20688"/>
            <a:ext cx="3285182" cy="2463887"/>
          </a:xfrm>
          <a:prstGeom prst="rect">
            <a:avLst/>
          </a:prstGeom>
        </p:spPr>
      </p:pic>
      <p:pic>
        <p:nvPicPr>
          <p:cNvPr id="21" name="Picture 7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884384" y="620688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275258"/>
            <a:ext cx="7846216" cy="3306479"/>
          </a:xfrm>
          <a:prstGeom prst="rect">
            <a:avLst/>
          </a:prstGeom>
        </p:spPr>
      </p:pic>
      <p:cxnSp>
        <p:nvCxnSpPr>
          <p:cNvPr id="15" name="Прямая со стрелкой 14"/>
          <p:cNvCxnSpPr>
            <a:endCxn id="21" idx="2"/>
          </p:cNvCxnSpPr>
          <p:nvPr/>
        </p:nvCxnSpPr>
        <p:spPr>
          <a:xfrm flipV="1">
            <a:off x="5580112" y="3077328"/>
            <a:ext cx="902932" cy="264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16" idx="2"/>
          </p:cNvCxnSpPr>
          <p:nvPr/>
        </p:nvCxnSpPr>
        <p:spPr>
          <a:xfrm flipH="1" flipV="1">
            <a:off x="2182143" y="3084575"/>
            <a:ext cx="3397970" cy="256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36512" y="6642556"/>
            <a:ext cx="4081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 smtClean="0"/>
              <a:t>Источник:</a:t>
            </a:r>
            <a:r>
              <a:rPr lang="en-US" sz="800" dirty="0" smtClean="0">
                <a:hlinkClick r:id="rId6"/>
              </a:rPr>
              <a:t>https://www.superannotate.com/blog/image-segmentation-for-machine-learning</a:t>
            </a:r>
            <a:r>
              <a:rPr lang="ru-RU" sz="800" dirty="0" smtClean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19321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Несколько примеров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92" y="836713"/>
            <a:ext cx="8229600" cy="5472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u="sng" dirty="0" smtClean="0"/>
              <a:t>Регрессия</a:t>
            </a:r>
            <a:r>
              <a:rPr lang="ru-RU" sz="2200" dirty="0" smtClean="0"/>
              <a:t>:</a:t>
            </a:r>
          </a:p>
          <a:p>
            <a:r>
              <a:rPr lang="ru-RU" sz="2200" dirty="0" smtClean="0"/>
              <a:t>Экономика и финансы – прогнозирование потребительского спроса. Необходимо оценить объемы продаж для каждого товара на заданный интервал времени. На основе этих прогнозов осуществляется планирование закупок и формирование ценовой политики</a:t>
            </a:r>
          </a:p>
          <a:p>
            <a:r>
              <a:rPr lang="ru-RU" sz="2200" dirty="0" smtClean="0"/>
              <a:t>Рекомендательные системы – задача предсказания рейтинга, товара или услуги. Приобретая товар или услугу, клиент может оценить ее, например, от 1 до 5. Система использует информацию о всех выставленных рейтингах для персонализации предложений. Основная задача – прогнозировать рейтинг товаров, которые клиент еще не приобрел</a:t>
            </a:r>
          </a:p>
          <a:p>
            <a:pPr marL="0" indent="0">
              <a:buNone/>
            </a:pPr>
            <a:r>
              <a:rPr lang="ru-RU" sz="2200" u="sng" dirty="0" smtClean="0"/>
              <a:t>Задача ранжирования </a:t>
            </a:r>
            <a:r>
              <a:rPr lang="ru-RU" sz="2200" dirty="0" smtClean="0"/>
              <a:t>– ранжирование документов при поиске по запросу пользователя</a:t>
            </a:r>
          </a:p>
          <a:p>
            <a:pPr marL="0" indent="0">
              <a:buNone/>
            </a:pPr>
            <a:endParaRPr lang="ru-RU" sz="2200" dirty="0" smtClean="0"/>
          </a:p>
          <a:p>
            <a:pPr marL="0" indent="0"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388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432048"/>
          </a:xfrm>
        </p:spPr>
        <p:txBody>
          <a:bodyPr>
            <a:normAutofit fontScale="92500" lnSpcReduction="10000"/>
          </a:bodyPr>
          <a:lstStyle/>
          <a:p>
            <a:r>
              <a:rPr lang="ru-RU" sz="2600" b="1" i="1" dirty="0"/>
              <a:t>Обучение </a:t>
            </a:r>
            <a:r>
              <a:rPr lang="ru-RU" sz="2600" b="1" i="1" dirty="0" smtClean="0"/>
              <a:t>без учителя (</a:t>
            </a:r>
            <a:r>
              <a:rPr lang="en-US" sz="2600" b="1" i="1" dirty="0" smtClean="0"/>
              <a:t>unsupervised </a:t>
            </a:r>
            <a:r>
              <a:rPr lang="en-US" sz="2600" b="1" i="1" dirty="0"/>
              <a:t>learning</a:t>
            </a:r>
            <a:r>
              <a:rPr lang="en-US" sz="2600" b="1" i="1" dirty="0" smtClean="0"/>
              <a:t>)</a:t>
            </a:r>
            <a:endParaRPr lang="ru-RU" sz="2600" b="1" i="1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58" y="5053391"/>
            <a:ext cx="1374936" cy="16159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90" y="3429000"/>
            <a:ext cx="1224136" cy="16027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396" y="3429000"/>
            <a:ext cx="1211436" cy="16027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08" y="3442544"/>
            <a:ext cx="2165854" cy="1624391"/>
          </a:xfrm>
          <a:prstGeom prst="rect">
            <a:avLst/>
          </a:prstGeom>
        </p:spPr>
      </p:pic>
      <p:pic>
        <p:nvPicPr>
          <p:cNvPr id="9" name="Picture 103"/>
          <p:cNvPicPr/>
          <p:nvPr/>
        </p:nvPicPr>
        <p:blipFill>
          <a:blip r:embed="rId6"/>
          <a:stretch/>
        </p:blipFill>
        <p:spPr>
          <a:xfrm>
            <a:off x="7092280" y="3442544"/>
            <a:ext cx="1450800" cy="2002680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902" y="5080479"/>
            <a:ext cx="1639065" cy="1643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128" y="620688"/>
            <a:ext cx="3089443" cy="1320953"/>
          </a:xfrm>
          <a:prstGeom prst="rect">
            <a:avLst/>
          </a:prstGeom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251520" y="1903177"/>
            <a:ext cx="8229600" cy="15258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2400" i="1" u="sng" dirty="0" smtClean="0"/>
              <a:t>Кластеризация</a:t>
            </a:r>
            <a:r>
              <a:rPr lang="ru-RU" sz="2400" dirty="0" smtClean="0"/>
              <a:t> – задача разделения выборки на подмножества (кластеры) так, чтобы каждый кластер состоял из похожих объектов, а объекты разных кластеров существенно отличались</a:t>
            </a:r>
          </a:p>
          <a:p>
            <a:pPr marL="0" indent="0">
              <a:buFont typeface="Arial" pitchFamily="34" charset="0"/>
              <a:buNone/>
            </a:pP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86901" y="620688"/>
            <a:ext cx="55704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/>
              <a:t>Класс задач, где ответы неизвестны или вообще не существуют, требуется найти некоторые закономерности на основе признаковых описаний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029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3528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2.   Оценивание плотности – задача приближения распределения объектов. Пример – обнаружение аномалий, в которой на этапе обучения известны лишь примеры корректной работы оборудования, в дальнейшем требуется обнаруживать случаи некорректной работы</a:t>
            </a:r>
          </a:p>
          <a:p>
            <a:pPr marL="0" indent="0">
              <a:buNone/>
            </a:pPr>
            <a:r>
              <a:rPr lang="ru-RU" sz="2400" dirty="0" smtClean="0"/>
              <a:t>3.  Понижение размерности – задача генерации новых признаковых описаний меньшей размерности без потери качества модели (либо с незначительными потерями) 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0244" name="Picture 4" descr="MNIST autoencod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717032"/>
            <a:ext cx="6667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6512" y="6642556"/>
            <a:ext cx="3871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 smtClean="0"/>
              <a:t>Источник:</a:t>
            </a:r>
            <a:r>
              <a:rPr lang="en-US" sz="800" dirty="0" smtClean="0">
                <a:hlinkClick r:id="rId3"/>
              </a:rPr>
              <a:t>https://bytepawn.com/building-a-pytorch-autoencoder-for-mnist-digits.html</a:t>
            </a:r>
            <a:r>
              <a:rPr lang="ru-RU" sz="800" dirty="0" smtClean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24313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2952328"/>
          </a:xfrm>
        </p:spPr>
        <p:txBody>
          <a:bodyPr>
            <a:normAutofit lnSpcReduction="10000"/>
          </a:bodyPr>
          <a:lstStyle/>
          <a:p>
            <a:r>
              <a:rPr lang="ru-RU" sz="2600" b="1" i="1" dirty="0" smtClean="0"/>
              <a:t>Обучение с подкреплением (</a:t>
            </a:r>
            <a:r>
              <a:rPr lang="en-US" sz="2600" b="1" i="1" dirty="0" smtClean="0"/>
              <a:t>reinforcement learning)</a:t>
            </a:r>
            <a:endParaRPr lang="ru-RU" sz="2600" b="1" i="1" dirty="0" smtClean="0"/>
          </a:p>
          <a:p>
            <a:pPr marL="0" indent="0">
              <a:buNone/>
            </a:pPr>
            <a:r>
              <a:rPr lang="ru-RU" sz="2400" i="1" dirty="0" smtClean="0"/>
              <a:t>Алгоритм на каждом шаге наблюдает какую-то ситуацию, выбирает одно из доступных ему действий, получает некоторую награду и корректирует свою стратегию. Задачей алгоритма является максимизация некоторой функции награды</a:t>
            </a:r>
            <a:endParaRPr lang="en-US" sz="2400" i="1" dirty="0" smtClean="0"/>
          </a:p>
          <a:p>
            <a:pPr marL="0" indent="0">
              <a:buNone/>
            </a:pPr>
            <a:r>
              <a:rPr lang="ru-RU" sz="2400" dirty="0" smtClean="0"/>
              <a:t>Области применения – робототехника, игры, управление транспортом и другие</a:t>
            </a:r>
            <a:endParaRPr lang="en-US" sz="2400" dirty="0" smtClean="0"/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0" name="Picture 128"/>
          <p:cNvPicPr/>
          <p:nvPr/>
        </p:nvPicPr>
        <p:blipFill>
          <a:blip r:embed="rId2"/>
          <a:stretch/>
        </p:blipFill>
        <p:spPr>
          <a:xfrm>
            <a:off x="539552" y="3284984"/>
            <a:ext cx="3842574" cy="2952328"/>
          </a:xfrm>
          <a:prstGeom prst="rect">
            <a:avLst/>
          </a:prstGeom>
          <a:ln>
            <a:noFill/>
          </a:ln>
        </p:spPr>
      </p:pic>
      <p:pic>
        <p:nvPicPr>
          <p:cNvPr id="13" name="Picture 131"/>
          <p:cNvPicPr/>
          <p:nvPr/>
        </p:nvPicPr>
        <p:blipFill>
          <a:blip r:embed="rId3"/>
          <a:stretch/>
        </p:blipFill>
        <p:spPr>
          <a:xfrm>
            <a:off x="4845115" y="3284984"/>
            <a:ext cx="3842574" cy="29523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1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144" y="188640"/>
            <a:ext cx="8229600" cy="2088232"/>
          </a:xfrm>
        </p:spPr>
        <p:txBody>
          <a:bodyPr>
            <a:normAutofit/>
          </a:bodyPr>
          <a:lstStyle/>
          <a:p>
            <a:pPr algn="l"/>
            <a:r>
              <a:rPr lang="ru-RU" sz="2600" dirty="0" smtClean="0"/>
              <a:t>Визуализация двух основных задач обучения с учителем – </a:t>
            </a:r>
            <a:r>
              <a:rPr lang="ru-RU" sz="2600" i="1" dirty="0" smtClean="0"/>
              <a:t>классификации и регрессии</a:t>
            </a:r>
            <a:r>
              <a:rPr lang="ru-RU" sz="2600" dirty="0" smtClean="0"/>
              <a:t/>
            </a:r>
            <a:br>
              <a:rPr lang="ru-RU" sz="2600" dirty="0" smtClean="0"/>
            </a:br>
            <a:endParaRPr lang="ru-RU" sz="2600" dirty="0"/>
          </a:p>
        </p:txBody>
      </p:sp>
      <p:pic>
        <p:nvPicPr>
          <p:cNvPr id="1026" name="Picture 2" descr="Machine Learning : 'Classification' - Day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0" y="2420888"/>
            <a:ext cx="8352927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91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06090"/>
          </a:xfrm>
        </p:spPr>
        <p:txBody>
          <a:bodyPr>
            <a:noAutofit/>
          </a:bodyPr>
          <a:lstStyle/>
          <a:p>
            <a:r>
              <a:rPr lang="ru-RU" sz="3200" dirty="0" smtClean="0"/>
              <a:t>Модель алгоритмов и метод обучения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28373" y="767183"/>
                <a:ext cx="8229600" cy="26594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600" i="1" dirty="0" smtClean="0"/>
                  <a:t>Модель алгоритмов</a:t>
                </a:r>
                <a:r>
                  <a:rPr lang="ru-RU" sz="2600" dirty="0" smtClean="0"/>
                  <a:t> – параметрическое семейство отображений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l-GR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}, </m:t>
                    </m:r>
                    <m:r>
                      <a:rPr lang="ru-RU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где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l-GR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ru-RU" sz="2600" dirty="0" smtClean="0"/>
                  <a:t> некоторая фиксированная функция,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2600" dirty="0" smtClean="0"/>
                  <a:t> – множество допустимых значений параметра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sz="2600" dirty="0" smtClean="0"/>
                  <a:t>, называемое пространством параметров или пространством поиска (</a:t>
                </a:r>
                <a:r>
                  <a:rPr lang="en-US" sz="2600" dirty="0" smtClean="0"/>
                  <a:t>search space)</a:t>
                </a:r>
                <a:endParaRPr lang="ru-RU" sz="2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373" y="767183"/>
                <a:ext cx="8229600" cy="2659434"/>
              </a:xfrm>
              <a:blipFill>
                <a:blip r:embed="rId2"/>
                <a:stretch>
                  <a:fillRect l="-1333" t="-1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/>
              <p:cNvSpPr txBox="1">
                <a:spLocks/>
              </p:cNvSpPr>
              <p:nvPr/>
            </p:nvSpPr>
            <p:spPr>
              <a:xfrm>
                <a:off x="428373" y="3422003"/>
                <a:ext cx="8229600" cy="2659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ru-RU" sz="2600" i="1" dirty="0" smtClean="0"/>
                  <a:t>Метод обучения (</a:t>
                </a:r>
                <a:r>
                  <a:rPr lang="en-US" sz="2600" i="1" dirty="0" smtClean="0"/>
                  <a:t>learning algorithm) – </a:t>
                </a:r>
                <a:r>
                  <a:rPr lang="ru-RU" sz="2600" dirty="0" smtClean="0"/>
                  <a:t>отображение </a:t>
                </a:r>
              </a:p>
              <a:p>
                <a:pPr marL="0" indent="0">
                  <a:buNone/>
                </a:pPr>
                <a:r>
                  <a:rPr lang="ru-RU" sz="2600" dirty="0" smtClean="0"/>
                  <a:t> </a:t>
                </a:r>
                <a14:m>
                  <m:oMath xmlns:m="http://schemas.openxmlformats.org/officeDocument/2006/math">
                    <m:r>
                      <a:rPr lang="ru-RU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  <m:r>
                          <a:rPr lang="en-US" sz="2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600" dirty="0" smtClean="0"/>
                  <a:t>, </a:t>
                </a:r>
                <a:r>
                  <a:rPr lang="ru-RU" sz="2600" dirty="0" smtClean="0"/>
                  <a:t>которое произвольной конечной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r>
                  <a:rPr lang="ru-RU" sz="2600" dirty="0" smtClean="0"/>
                  <a:t> ставит в соответствие некоторый алгоритм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600" dirty="0" smtClean="0"/>
                  <a:t>. </a:t>
                </a:r>
                <a:r>
                  <a:rPr lang="ru-RU" sz="2600" dirty="0" smtClean="0"/>
                  <a:t>Метод </a:t>
                </a:r>
                <a14:m>
                  <m:oMath xmlns:m="http://schemas.openxmlformats.org/officeDocument/2006/math">
                    <m:r>
                      <a:rPr lang="ru-RU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ru-RU" sz="2600" dirty="0" smtClean="0"/>
                  <a:t> строит алгоритм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2600" dirty="0" smtClean="0"/>
                  <a:t> по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endParaRPr lang="ru-RU" sz="2600" dirty="0"/>
              </a:p>
            </p:txBody>
          </p:sp>
        </mc:Choice>
        <mc:Fallback xmlns="">
          <p:sp>
            <p:nvSpPr>
              <p:cNvPr id="5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73" y="3422003"/>
                <a:ext cx="8229600" cy="2659434"/>
              </a:xfrm>
              <a:prstGeom prst="rect">
                <a:avLst/>
              </a:prstGeom>
              <a:blipFill>
                <a:blip r:embed="rId3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65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Два основных этапа машинного обучения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2600" dirty="0" smtClean="0"/>
                  <a:t>Этап </a:t>
                </a:r>
                <a:r>
                  <a:rPr lang="ru-RU" sz="2600" i="1" dirty="0" smtClean="0"/>
                  <a:t>обучения</a:t>
                </a:r>
                <a:r>
                  <a:rPr lang="en-US" sz="2600" i="1" dirty="0" smtClean="0"/>
                  <a:t> (train)</a:t>
                </a:r>
                <a:r>
                  <a:rPr lang="ru-RU" sz="2600" dirty="0" smtClean="0"/>
                  <a:t> – на этапе обучения метод </a:t>
                </a:r>
                <a14:m>
                  <m:oMath xmlns:m="http://schemas.openxmlformats.org/officeDocument/2006/math">
                    <m:r>
                      <a:rPr lang="ru-RU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ru-RU" sz="2600" dirty="0" smtClean="0"/>
                  <a:t> по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ru-RU" sz="2600" dirty="0" smtClean="0"/>
                  <a:t> строит алгоритм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ru-RU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ru-RU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600" dirty="0" smtClean="0"/>
                  <a:t>. Этап обучения сводится к поиску параметров модели, обеспечивающих </a:t>
                </a:r>
                <a:r>
                  <a:rPr lang="ru-RU" sz="2600" u="sng" dirty="0" smtClean="0"/>
                  <a:t>оптимальное</a:t>
                </a:r>
                <a:r>
                  <a:rPr lang="ru-RU" sz="2600" dirty="0" smtClean="0"/>
                  <a:t> значение заданному функционалу качества. На этапе обучения метод выдает элемент параметрического семейства функций. </a:t>
                </a:r>
                <a:r>
                  <a:rPr lang="ru-RU" sz="2600" i="1" dirty="0" smtClean="0"/>
                  <a:t>Необходимо оптимизировать вектор параметров модели</a:t>
                </a:r>
                <a:endParaRPr lang="ru-RU" sz="2600" dirty="0" smtClean="0"/>
              </a:p>
              <a:p>
                <a:r>
                  <a:rPr lang="ru-RU" sz="2600" dirty="0" smtClean="0"/>
                  <a:t>Этап </a:t>
                </a:r>
                <a:r>
                  <a:rPr lang="ru-RU" sz="2600" i="1" dirty="0" smtClean="0"/>
                  <a:t>применения (</a:t>
                </a:r>
                <a:r>
                  <a:rPr lang="en-US" sz="2600" i="1" dirty="0" smtClean="0"/>
                  <a:t>test</a:t>
                </a:r>
                <a:r>
                  <a:rPr lang="ru-RU" sz="2600" i="1" dirty="0" smtClean="0"/>
                  <a:t>)</a:t>
                </a:r>
                <a:r>
                  <a:rPr lang="ru-RU" sz="2600" dirty="0" smtClean="0"/>
                  <a:t> – алгоритм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2600" dirty="0" smtClean="0"/>
                  <a:t> для новых объектов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ru-RU" sz="2600" dirty="0" smtClean="0"/>
                  <a:t> выдает ответы </a:t>
                </a:r>
                <a:r>
                  <a:rPr lang="en-US" sz="2600" b="1" dirty="0" smtClean="0"/>
                  <a:t>y=</a:t>
                </a:r>
                <a:r>
                  <a:rPr lang="en-US" sz="2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600" b="1" i="1" dirty="0" smtClean="0"/>
                  <a:t>(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600" b="1" i="1" dirty="0" smtClean="0"/>
                  <a:t>)</a:t>
                </a:r>
                <a:endParaRPr lang="ru-RU" sz="2600" b="1" i="1" dirty="0" smtClean="0"/>
              </a:p>
              <a:p>
                <a:pPr marL="0" indent="0">
                  <a:buNone/>
                </a:pPr>
                <a:endParaRPr lang="ru-RU" sz="26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80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Функционал качества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8"/>
                <a:ext cx="8229600" cy="619268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i="1" u="sng" dirty="0" smtClean="0"/>
                  <a:t>Функция потерь</a:t>
                </a:r>
                <a:r>
                  <a:rPr lang="ru-RU" sz="2400" i="1" dirty="0" smtClean="0"/>
                  <a:t> (</a:t>
                </a:r>
                <a:r>
                  <a:rPr lang="en-US" sz="2400" i="1" dirty="0" smtClean="0"/>
                  <a:t>loss function)</a:t>
                </a:r>
                <a:r>
                  <a:rPr lang="en-US" sz="2400" dirty="0" smtClean="0"/>
                  <a:t> – L(</a:t>
                </a:r>
                <a:r>
                  <a:rPr lang="en-US" sz="2400" dirty="0" err="1" smtClean="0"/>
                  <a:t>a,x</a:t>
                </a:r>
                <a:r>
                  <a:rPr lang="en-US" sz="2400" dirty="0" smtClean="0"/>
                  <a:t>) – </a:t>
                </a:r>
                <a:r>
                  <a:rPr lang="ru-RU" sz="2400" dirty="0" smtClean="0"/>
                  <a:t>величина ошибки алгоритма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ru-RU" sz="2400" dirty="0" smtClean="0"/>
                  <a:t> на объекте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ru-RU" sz="2400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400" i="1" u="sng" dirty="0" smtClean="0"/>
                  <a:t>Функционал качества</a:t>
                </a:r>
                <a:r>
                  <a:rPr lang="ru-RU" sz="2400" i="1" dirty="0" smtClean="0"/>
                  <a:t> </a:t>
                </a:r>
                <a:r>
                  <a:rPr lang="ru-RU" sz="2400" dirty="0" smtClean="0"/>
                  <a:t>алгоритма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2400" dirty="0" smtClean="0"/>
                  <a:t> на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ru-RU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Функционал </a:t>
                </a:r>
                <a:r>
                  <a:rPr lang="en-US" sz="2400" dirty="0" smtClean="0"/>
                  <a:t>Q </a:t>
                </a:r>
                <a:r>
                  <a:rPr lang="ru-RU" sz="2400" dirty="0" smtClean="0"/>
                  <a:t>так же называют функционалом средних потерь или </a:t>
                </a:r>
                <a:r>
                  <a:rPr lang="ru-RU" sz="2400" i="1" u="sng" dirty="0" smtClean="0"/>
                  <a:t>эмпирическим риском</a:t>
                </a:r>
                <a:r>
                  <a:rPr lang="ru-RU" sz="2400" dirty="0" smtClean="0"/>
                  <a:t>, так как он вычисляется по эмпирическим данным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</m:oMath>
                </a14:m>
                <a:endParaRPr lang="ru-RU" sz="2000" b="1" dirty="0" smtClean="0"/>
              </a:p>
              <a:p>
                <a:pPr marL="0" indent="0">
                  <a:buNone/>
                </a:pPr>
                <a:endParaRPr lang="ru-RU" sz="2000" b="1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Классический метод обучения, называемый </a:t>
                </a:r>
                <a:r>
                  <a:rPr lang="ru-RU" sz="2400" i="1" u="sng" dirty="0" smtClean="0"/>
                  <a:t>минимизацией эмпирического риска</a:t>
                </a:r>
                <a:r>
                  <a:rPr lang="ru-RU" sz="2400" dirty="0" smtClean="0"/>
                  <a:t> (</a:t>
                </a:r>
                <a:r>
                  <a:rPr lang="en-US" sz="2400" dirty="0" smtClean="0"/>
                  <a:t>empirical risk minimization, ERM), </a:t>
                </a:r>
                <a:r>
                  <a:rPr lang="ru-RU" sz="2400" dirty="0" smtClean="0"/>
                  <a:t>заключается в том, чтобы найти в заданной модели А алгоритм </a:t>
                </a:r>
                <a:r>
                  <a:rPr lang="en-US" sz="2400" dirty="0" smtClean="0"/>
                  <a:t>a, </a:t>
                </a:r>
                <a:r>
                  <a:rPr lang="ru-RU" sz="2400" dirty="0" smtClean="0"/>
                  <a:t>обеспечивающий минимальное значение функционалу качества </a:t>
                </a:r>
                <a:r>
                  <a:rPr lang="en-US" sz="2400" dirty="0" smtClean="0"/>
                  <a:t>Q </a:t>
                </a:r>
                <a:r>
                  <a:rPr lang="ru-RU" sz="2400" dirty="0" smtClean="0"/>
                  <a:t>на заданной обучающей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ru-RU" sz="20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ru-R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4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8"/>
                <a:ext cx="8229600" cy="6192688"/>
              </a:xfrm>
              <a:blipFill>
                <a:blip r:embed="rId2"/>
                <a:stretch>
                  <a:fillRect l="-1111" t="-1378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2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248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Что будет в курсе?</a:t>
            </a:r>
          </a:p>
          <a:p>
            <a:pPr marL="0" indent="0" algn="ctr">
              <a:buNone/>
            </a:pP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Не очень сложная математика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Обзор основных методов </a:t>
            </a:r>
            <a:r>
              <a:rPr lang="en-US" dirty="0" smtClean="0"/>
              <a:t>ML </a:t>
            </a:r>
            <a:r>
              <a:rPr lang="ru-RU" dirty="0" smtClean="0"/>
              <a:t>и </a:t>
            </a:r>
            <a:r>
              <a:rPr lang="en-US" dirty="0" smtClean="0"/>
              <a:t>DL</a:t>
            </a: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Примеры прикладных задач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 Реализация алгоритмов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789040"/>
            <a:ext cx="3131840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9"/>
                <a:ext cx="8229600" cy="3168352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Функции потерь для задач классификации: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 smtClean="0"/>
                  <a:t> – </a:t>
                </a:r>
                <a:r>
                  <a:rPr lang="ru-RU" sz="2400" dirty="0" smtClean="0"/>
                  <a:t>индикатор ошибки</a:t>
                </a:r>
                <a:endParaRPr lang="ru-RU" sz="2800" dirty="0" smtClean="0"/>
              </a:p>
              <a:p>
                <a:pPr marL="0" indent="0" algn="ctr">
                  <a:buNone/>
                </a:pPr>
                <a:endParaRPr lang="ru-RU" sz="2800" dirty="0" smtClean="0"/>
              </a:p>
              <a:p>
                <a:r>
                  <a:rPr lang="ru-RU" sz="2800" dirty="0" smtClean="0"/>
                  <a:t>Функции потерь для задач регрессии: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ru-RU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- </a:t>
                </a:r>
                <a:r>
                  <a:rPr lang="ru-RU" sz="2400" dirty="0" smtClean="0"/>
                  <a:t>абсолютное значение ошибки</a:t>
                </a:r>
              </a:p>
              <a:p>
                <a:pPr marL="457200" lvl="1" indent="0">
                  <a:buNone/>
                </a:pPr>
                <a:r>
                  <a:rPr lang="ru-RU" sz="2400" b="1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- </a:t>
                </a:r>
                <a:r>
                  <a:rPr lang="ru-RU" sz="2400" dirty="0" smtClean="0"/>
                  <a:t>квадратичная ошибка</a:t>
                </a:r>
                <a:endParaRPr lang="ru-RU" sz="2400" dirty="0"/>
              </a:p>
              <a:p>
                <a:pPr marL="457200" lvl="1" indent="0" algn="ctr">
                  <a:buNone/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9"/>
                <a:ext cx="8229600" cy="3168352"/>
              </a:xfrm>
              <a:blipFill>
                <a:blip r:embed="rId2"/>
                <a:stretch>
                  <a:fillRect l="-1333" t="-19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4077072"/>
            <a:ext cx="8146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Примечание</a:t>
            </a:r>
            <a:r>
              <a:rPr lang="ru-RU" dirty="0" smtClean="0"/>
              <a:t>:</a:t>
            </a:r>
          </a:p>
          <a:p>
            <a:r>
              <a:rPr lang="ru-RU" i="1" dirty="0" smtClean="0"/>
              <a:t>Функция потерь (</a:t>
            </a:r>
            <a:r>
              <a:rPr lang="en-US" i="1" dirty="0" smtClean="0"/>
              <a:t>loss)</a:t>
            </a:r>
            <a:r>
              <a:rPr lang="ru-RU" i="1" dirty="0" smtClean="0"/>
              <a:t> оценивает, как часто модель ошибается. Функция потерь оказывает существенное влияние на метод машинного обучения. Важно, чтобы ее было легко оптимизировать, например, гладкая функция потерь – это хорошо, а кусочно-постоянная – плохо. Существует большое количество функций потерь, выбор конкретной функции зависит от многих факторов: тип задачи, тип модели, специфика данных и другие. Различные функции потерь и их особенности будут рассмотрены в следующих лекциях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19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Вероятностная постановка задачи обучения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15516" y="822722"/>
                <a:ext cx="8712968" cy="599065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 dirty="0" smtClean="0"/>
                  <a:t>Неизвестное вероятностное распределение на множестве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с плотностью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из которого случайно и независимо выбираются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ru-RU" sz="2400" dirty="0" smtClean="0"/>
                  <a:t>наблюдений </a:t>
                </a: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ru-RU" sz="2400" b="1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Свойство </a:t>
                </a:r>
                <a:r>
                  <a:rPr lang="en-US" sz="2400" dirty="0"/>
                  <a:t>i.i.d. (independent and identically-distributed) - </a:t>
                </a:r>
                <a:r>
                  <a:rPr lang="ru-RU" sz="2400" b="1" i="1" u="sng" dirty="0"/>
                  <a:t>независимые одинаково распределенные</a:t>
                </a:r>
                <a:r>
                  <a:rPr lang="ru-RU" sz="2400" dirty="0"/>
                  <a:t> 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ru-RU" sz="2400" dirty="0" smtClean="0"/>
              </a:p>
              <a:p>
                <a:pPr marL="0" indent="0">
                  <a:buNone/>
                </a:pPr>
                <a:r>
                  <a:rPr lang="ru-RU" sz="2400" i="1" u="sng" dirty="0" smtClean="0"/>
                  <a:t>Функция правдоподобия (</a:t>
                </a:r>
                <a:r>
                  <a:rPr lang="en-US" sz="2400" i="1" u="sng" dirty="0" smtClean="0"/>
                  <a:t>likelihood)</a:t>
                </a:r>
                <a:r>
                  <a:rPr lang="en-US" sz="2400" i="1" dirty="0" smtClean="0"/>
                  <a:t>:</a:t>
                </a:r>
                <a:endParaRPr lang="ru-RU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 smtClean="0"/>
              </a:p>
              <a:p>
                <a:pPr marL="0" indent="0">
                  <a:buNone/>
                </a:pPr>
                <a:endParaRPr lang="ru-RU" sz="2400" b="1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Минимизация </a:t>
                </a:r>
                <a:r>
                  <a:rPr lang="ru-RU" sz="2400" i="1" u="sng" dirty="0" smtClean="0"/>
                  <a:t>логарифма</a:t>
                </a:r>
                <a:r>
                  <a:rPr lang="ru-RU" sz="2400" dirty="0" smtClean="0"/>
                  <a:t> функции правдоподобия: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𝒍𝒏𝑳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𝒎𝒊𝒏</m:t>
                      </m:r>
                    </m:oMath>
                  </m:oMathPara>
                </a14:m>
                <a:endParaRPr lang="ru-RU" sz="2400" b="1" dirty="0" smtClean="0"/>
              </a:p>
              <a:p>
                <a:pPr marL="0" indent="0">
                  <a:buNone/>
                </a:pPr>
                <a:endParaRPr lang="ru-RU" sz="2400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16" y="822722"/>
                <a:ext cx="8712968" cy="5990654"/>
              </a:xfrm>
              <a:blipFill>
                <a:blip r:embed="rId2"/>
                <a:stretch>
                  <a:fillRect l="-1049" t="-14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01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942"/>
            <a:ext cx="8229600" cy="720080"/>
          </a:xfrm>
        </p:spPr>
        <p:txBody>
          <a:bodyPr>
            <a:noAutofit/>
          </a:bodyPr>
          <a:lstStyle/>
          <a:p>
            <a:r>
              <a:rPr lang="en-US" sz="3200" dirty="0" smtClean="0"/>
              <a:t>Overfitting vs Underfitting</a:t>
            </a:r>
            <a:endParaRPr lang="ru-RU" sz="3200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46738" y="755022"/>
            <a:ext cx="8229600" cy="6102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65094" y="692696"/>
                <a:ext cx="7992888" cy="5914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dirty="0" smtClean="0"/>
                  <a:t>Минимизация эмпирического риска функционала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ru-RU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400" dirty="0" smtClean="0"/>
                  <a:t>не гарантирует, что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ru-RU" sz="2400" dirty="0" smtClean="0"/>
                  <a:t> будет хорошо приближать целевую зависимость на произвольном наборе объектов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ru-RU" sz="2400" dirty="0" smtClean="0"/>
                  <a:t> - </a:t>
                </a:r>
                <a:r>
                  <a:rPr lang="ru-RU" sz="2400" i="1" u="sng" dirty="0" smtClean="0"/>
                  <a:t>контрольной (тестовой) выборке</a:t>
                </a:r>
              </a:p>
              <a:p>
                <a:pPr marL="0" indent="0">
                  <a:buNone/>
                </a:pPr>
                <a:endParaRPr lang="ru-RU" sz="2400" i="1" u="sng" dirty="0" smtClean="0"/>
              </a:p>
              <a:p>
                <a:pPr marL="0" indent="0">
                  <a:buNone/>
                </a:pPr>
                <a:r>
                  <a:rPr lang="ru-RU" sz="2400" dirty="0" smtClean="0"/>
                  <a:t>Предположение: выборки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ru-RU" sz="2400" dirty="0" smtClean="0"/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ru-RU" sz="2400" dirty="0" smtClean="0"/>
                  <a:t> - простые, полученные из одного и того же неизвестного вероятностного распределения на множестве </a:t>
                </a:r>
                <a:r>
                  <a:rPr lang="en-US" sz="2400" b="1" dirty="0" smtClean="0"/>
                  <a:t>X</a:t>
                </a:r>
              </a:p>
              <a:p>
                <a:pPr marL="0" indent="0">
                  <a:buNone/>
                </a:pPr>
                <a:r>
                  <a:rPr lang="ru-RU" sz="2400" dirty="0" smtClean="0"/>
                  <a:t>Объекты </a:t>
                </a:r>
                <a:r>
                  <a:rPr lang="ru-RU" sz="2400" b="1" i="1" u="sng" dirty="0" smtClean="0"/>
                  <a:t>независимые одинаково распределенные</a:t>
                </a:r>
                <a:r>
                  <a:rPr lang="ru-RU" sz="2400" dirty="0" smtClean="0"/>
                  <a:t> (свойство </a:t>
                </a:r>
                <a:r>
                  <a:rPr lang="en-US" sz="2400" dirty="0" smtClean="0"/>
                  <a:t>i.i.d</a:t>
                </a:r>
                <a:r>
                  <a:rPr lang="ru-RU" sz="2400" dirty="0" smtClean="0"/>
                  <a:t> – </a:t>
                </a:r>
                <a:r>
                  <a:rPr lang="en-US" sz="2400" dirty="0" smtClean="0"/>
                  <a:t>independent and identically-distributed</a:t>
                </a:r>
                <a:r>
                  <a:rPr lang="ru-RU" sz="2400" dirty="0" smtClean="0"/>
                  <a:t>)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ru-RU" sz="2400" b="1" i="1" u="sng" dirty="0" smtClean="0"/>
              </a:p>
            </p:txBody>
          </p:sp>
        </mc:Choice>
        <mc:Fallback xmlns="">
          <p:sp>
            <p:nvSpPr>
              <p:cNvPr id="6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094" y="692696"/>
                <a:ext cx="7992888" cy="5914338"/>
              </a:xfrm>
              <a:blipFill>
                <a:blip r:embed="rId3"/>
                <a:stretch>
                  <a:fillRect l="-1220" t="-8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603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88640"/>
                <a:ext cx="8229600" cy="4525963"/>
              </a:xfrm>
            </p:spPr>
            <p:txBody>
              <a:bodyPr/>
              <a:lstStyle/>
              <a:p>
                <a:r>
                  <a:rPr lang="ru-RU" i="1" u="sng" dirty="0"/>
                  <a:t>Переобучение модели (</a:t>
                </a:r>
                <a:r>
                  <a:rPr lang="en-US" i="1" u="sng" dirty="0"/>
                  <a:t>overfitting)</a:t>
                </a:r>
                <a:r>
                  <a:rPr lang="en-US" dirty="0"/>
                  <a:t> – </a:t>
                </a:r>
                <a:r>
                  <a:rPr lang="ru-RU" dirty="0"/>
                  <a:t>эффект, когда оценка качества работы алгоритма на тестовой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ru-RU" dirty="0"/>
                  <a:t> существенно хуже, чем на обучающей выборке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88640"/>
                <a:ext cx="8229600" cy="4525963"/>
              </a:xfrm>
              <a:blipFill>
                <a:blip r:embed="rId2"/>
                <a:stretch>
                  <a:fillRect l="-1704" t="-1752" r="-1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0" y="2418902"/>
            <a:ext cx="8102147" cy="39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6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6632"/>
            <a:ext cx="8435280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Из-за чего возникает переобучение?</a:t>
            </a:r>
          </a:p>
          <a:p>
            <a:pPr>
              <a:buFontTx/>
              <a:buChar char="-"/>
            </a:pPr>
            <a:r>
              <a:rPr lang="ru-RU" sz="2400" dirty="0" smtClean="0"/>
              <a:t>Избыточная параметризация модели, модель слишком «сложная»</a:t>
            </a:r>
          </a:p>
          <a:p>
            <a:pPr>
              <a:buFontTx/>
              <a:buChar char="-"/>
            </a:pPr>
            <a:r>
              <a:rPr lang="ru-RU" sz="2400" dirty="0" smtClean="0"/>
              <a:t>Малая обучающая выборка, низкое качество данных в обучающей выборке (большое количество пропусков, шумов, выбросов и т.д.)</a:t>
            </a:r>
            <a:endParaRPr lang="ru-RU" sz="2400" dirty="0"/>
          </a:p>
          <a:p>
            <a:pPr marL="0" indent="0">
              <a:buNone/>
            </a:pPr>
            <a:r>
              <a:rPr lang="ru-RU" sz="2800" dirty="0" smtClean="0"/>
              <a:t>Как понять, что модель переобучилась?</a:t>
            </a:r>
          </a:p>
          <a:p>
            <a:pPr>
              <a:buFont typeface="Calibri" panose="020F0502020204030204" pitchFamily="34" charset="0"/>
              <a:buChar char="₋"/>
            </a:pPr>
            <a:r>
              <a:rPr lang="ru-RU" sz="2400" dirty="0" smtClean="0"/>
              <a:t>Эмпирически – разбивать выборку на </a:t>
            </a:r>
            <a:r>
              <a:rPr lang="en-US" sz="2400" i="1" dirty="0" smtClean="0"/>
              <a:t>train</a:t>
            </a:r>
            <a:r>
              <a:rPr lang="en-US" sz="2400" dirty="0" smtClean="0"/>
              <a:t> </a:t>
            </a:r>
            <a:r>
              <a:rPr lang="ru-RU" sz="2400" dirty="0" smtClean="0"/>
              <a:t>и </a:t>
            </a:r>
            <a:r>
              <a:rPr lang="en-US" sz="2400" i="1" dirty="0" smtClean="0"/>
              <a:t>test</a:t>
            </a:r>
            <a:r>
              <a:rPr lang="ru-RU" sz="2400" dirty="0" smtClean="0"/>
              <a:t>, оценивать качество работы алгоритма них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1" y="4002841"/>
            <a:ext cx="4464496" cy="28060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002841"/>
            <a:ext cx="2736304" cy="26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229600" cy="626469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ru-RU" dirty="0" smtClean="0"/>
                  <a:t>Как минимизировать переобучение?</a:t>
                </a:r>
                <a:endParaRPr lang="ru-RU" dirty="0"/>
              </a:p>
              <a:p>
                <a:r>
                  <a:rPr lang="ru-RU" dirty="0" smtClean="0"/>
                  <a:t>Увеличить размер и улучшить качество обучающей выборки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Наложить ограничение на значения параметра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 smtClean="0"/>
                  <a:t> - </a:t>
                </a:r>
                <a:r>
                  <a:rPr lang="ru-RU" i="1" u="sng" dirty="0" smtClean="0"/>
                  <a:t>регуляризация</a:t>
                </a:r>
                <a:r>
                  <a:rPr lang="ru-RU" dirty="0" smtClean="0"/>
                  <a:t> 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Выбор модели </a:t>
                </a:r>
                <a:r>
                  <a:rPr lang="ru-RU" i="1" u="sng" dirty="0" smtClean="0"/>
                  <a:t>(</a:t>
                </a:r>
                <a:r>
                  <a:rPr lang="en-US" i="1" u="sng" dirty="0" smtClean="0"/>
                  <a:t>model selection)</a:t>
                </a:r>
                <a:r>
                  <a:rPr lang="en-US" dirty="0" smtClean="0"/>
                  <a:t> </a:t>
                </a:r>
                <a:r>
                  <a:rPr lang="ru-RU" dirty="0" smtClean="0"/>
                  <a:t>по оценкам обобщающей способности </a:t>
                </a:r>
                <a:r>
                  <a:rPr lang="ru-RU" i="1" u="sng" dirty="0" smtClean="0"/>
                  <a:t>(</a:t>
                </a:r>
                <a:r>
                  <a:rPr lang="en-US" i="1" u="sng" dirty="0" smtClean="0"/>
                  <a:t>generalization performance)</a:t>
                </a:r>
                <a:endParaRPr lang="ru-RU" sz="28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229600" cy="6264695"/>
              </a:xfrm>
              <a:blipFill>
                <a:blip r:embed="rId2"/>
                <a:stretch>
                  <a:fillRect l="-1704" t="-1265" r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546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368"/>
            <a:ext cx="9144000" cy="738336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Эмпирические оценки обобщающей способности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4824536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Метод </a:t>
                </a:r>
                <a:r>
                  <a:rPr lang="en-US" sz="2800" i="1" u="sng" dirty="0" smtClean="0"/>
                  <a:t>hold-out</a:t>
                </a:r>
                <a:r>
                  <a:rPr lang="en-US" sz="2800" dirty="0" smtClean="0"/>
                  <a:t>: </a:t>
                </a:r>
                <a:r>
                  <a:rPr lang="ru-RU" sz="2800" dirty="0" smtClean="0"/>
                  <a:t>простое разделение на </a:t>
                </a:r>
                <a:r>
                  <a:rPr lang="en-US" sz="2800" dirty="0" smtClean="0"/>
                  <a:t>train </a:t>
                </a:r>
                <a:r>
                  <a:rPr lang="ru-RU" sz="2800" dirty="0" smtClean="0"/>
                  <a:t>и </a:t>
                </a:r>
                <a:r>
                  <a:rPr lang="en-US" sz="2800" dirty="0" smtClean="0"/>
                  <a:t>test – </a:t>
                </a:r>
                <a:r>
                  <a:rPr lang="ru-RU" sz="2800" dirty="0" smtClean="0"/>
                  <a:t>эмпирический риск на тестовых данных</a:t>
                </a:r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𝑯𝑶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𝒎𝒊𝒏</m:t>
                      </m:r>
                    </m:oMath>
                  </m:oMathPara>
                </a14:m>
                <a:endParaRPr lang="en-US" sz="2800" b="1" dirty="0" smtClean="0"/>
              </a:p>
              <a:p>
                <a:pPr marL="0" indent="0">
                  <a:buNone/>
                </a:pPr>
                <a:endParaRPr lang="en-US" sz="2800" b="1" dirty="0" smtClean="0"/>
              </a:p>
              <a:p>
                <a:r>
                  <a:rPr lang="ru-RU" sz="2800" dirty="0" smtClean="0"/>
                  <a:t>Метод </a:t>
                </a:r>
                <a:r>
                  <a:rPr lang="en-US" sz="2800" i="1" u="sng" dirty="0" smtClean="0"/>
                  <a:t>leave-one-out</a:t>
                </a:r>
                <a:r>
                  <a:rPr lang="en-US" sz="2800" dirty="0" smtClean="0"/>
                  <a:t>: </a:t>
                </a:r>
                <a:r>
                  <a:rPr lang="ru-RU" sz="2800" dirty="0" smtClean="0"/>
                  <a:t>каждый объект выборки выбирается как тестовый</a:t>
                </a:r>
                <a:r>
                  <a:rPr lang="en-US" sz="2800" dirty="0" smtClean="0"/>
                  <a:t> (</a:t>
                </a:r>
                <a:r>
                  <a:rPr lang="ru-RU" sz="2800" dirty="0" smtClean="0"/>
                  <a:t>скользящий контроль)</a:t>
                </a:r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𝑳𝑶𝑶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𝒎𝒊𝒏</m:t>
                          </m:r>
                        </m:e>
                      </m:nary>
                    </m:oMath>
                  </m:oMathPara>
                </a14:m>
                <a:endParaRPr lang="ru-RU" sz="2800" b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4824536"/>
              </a:xfrm>
              <a:blipFill>
                <a:blip r:embed="rId2"/>
                <a:stretch>
                  <a:fillRect l="-1333" t="-1264" r="-1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13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368"/>
            <a:ext cx="9144000" cy="738336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Эмпирические оценки обобщающей способности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720"/>
                <a:ext cx="8229600" cy="5832648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Кросс-проверка </a:t>
                </a:r>
                <a:r>
                  <a:rPr lang="ru-RU" sz="2800" i="1" u="sng" dirty="0" smtClean="0"/>
                  <a:t>(</a:t>
                </a:r>
                <a:r>
                  <a:rPr lang="en-US" sz="2800" i="1" u="sng" dirty="0" smtClean="0"/>
                  <a:t>cross-validation)</a:t>
                </a:r>
                <a:r>
                  <a:rPr lang="ru-RU" sz="2800" dirty="0" smtClean="0"/>
                  <a:t>: разбиение обучающей выборки на </a:t>
                </a:r>
                <a:r>
                  <a:rPr lang="en-US" sz="2800" dirty="0" smtClean="0"/>
                  <a:t>k </a:t>
                </a:r>
                <a:r>
                  <a:rPr lang="ru-RU" sz="2800" dirty="0" smtClean="0"/>
                  <a:t>одинаковых частей (фолдов), каждая из которых по очереди выступает в роли тестовой выборки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𝑪𝑽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sub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𝒎𝒊𝒏</m:t>
                          </m:r>
                        </m:e>
                      </m:nary>
                    </m:oMath>
                  </m:oMathPara>
                </a14:m>
                <a:endParaRPr lang="en-US" sz="2800" i="1" u="sng" dirty="0" smtClean="0"/>
              </a:p>
              <a:p>
                <a:pPr marL="0" indent="0" algn="ctr">
                  <a:buNone/>
                </a:pPr>
                <a:r>
                  <a:rPr lang="en-US" sz="2800" dirty="0" smtClean="0"/>
                  <a:t>P – </a:t>
                </a:r>
                <a:r>
                  <a:rPr lang="ru-RU" sz="2800" dirty="0" smtClean="0"/>
                  <a:t>множество разбиений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⊔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ru-RU" sz="28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720"/>
                <a:ext cx="8229600" cy="5832648"/>
              </a:xfrm>
              <a:blipFill>
                <a:blip r:embed="rId2"/>
                <a:stretch>
                  <a:fillRect l="-1333" t="-9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40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6633"/>
            <a:ext cx="8229600" cy="367240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/>
              <a:t>Фиксируется некоторое целое число </a:t>
            </a:r>
            <a:r>
              <a:rPr lang="en-US" sz="2600" dirty="0"/>
              <a:t>k (</a:t>
            </a:r>
            <a:r>
              <a:rPr lang="ru-RU" sz="2600" dirty="0"/>
              <a:t>обычно от 5 до 10), меньшее числа объектов в обучающей выборки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600" dirty="0"/>
              <a:t>Выборка разбивается на </a:t>
            </a:r>
            <a:r>
              <a:rPr lang="en-US" sz="2600" dirty="0"/>
              <a:t>k </a:t>
            </a:r>
            <a:r>
              <a:rPr lang="ru-RU" sz="2600" dirty="0"/>
              <a:t>одинаковых частей (фолдов) – отсюда название </a:t>
            </a:r>
            <a:r>
              <a:rPr lang="en-US" sz="2600" i="1" dirty="0"/>
              <a:t>k-Fold </a:t>
            </a:r>
            <a:r>
              <a:rPr lang="en-US" sz="2600" i="1" dirty="0" smtClean="0"/>
              <a:t>cross-validation</a:t>
            </a:r>
            <a:endParaRPr lang="ru-RU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Выполнение </a:t>
            </a:r>
            <a:r>
              <a:rPr lang="en-US" sz="2600" dirty="0" smtClean="0"/>
              <a:t>k </a:t>
            </a:r>
            <a:r>
              <a:rPr lang="ru-RU" sz="2600" dirty="0" smtClean="0"/>
              <a:t>итераций, во время каждой из которых один фолд выступает в роли тестовой выборки, а остальные в роли обучающей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00" y="3645024"/>
            <a:ext cx="6192688" cy="2833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512" y="6642556"/>
            <a:ext cx="40126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dirty="0" smtClean="0"/>
              <a:t>Источник:</a:t>
            </a:r>
            <a:r>
              <a:rPr lang="en-US" sz="800" dirty="0" smtClean="0">
                <a:hlinkClick r:id="rId3"/>
              </a:rPr>
              <a:t>https://neptune.ai/blog/cross-validation-in-machine-learning-how-to-do-it-right</a:t>
            </a:r>
            <a:r>
              <a:rPr lang="ru-RU" sz="800" dirty="0" smtClean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498085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Особенности данных и постановок прикладных задач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263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800" dirty="0" smtClean="0"/>
              <a:t>Данные могут быть:</a:t>
            </a:r>
          </a:p>
          <a:p>
            <a:r>
              <a:rPr lang="ru-RU" sz="2800" dirty="0" smtClean="0"/>
              <a:t>Разнородные (признаки измерены в разных шкалах)</a:t>
            </a:r>
          </a:p>
          <a:p>
            <a:r>
              <a:rPr lang="ru-RU" sz="2800" dirty="0" smtClean="0"/>
              <a:t>Неполные (измерены не все, имеются пропуски)</a:t>
            </a:r>
          </a:p>
          <a:p>
            <a:r>
              <a:rPr lang="ru-RU" sz="2800" dirty="0" smtClean="0"/>
              <a:t>Неточные (погрешности измерений, шум)</a:t>
            </a:r>
          </a:p>
          <a:p>
            <a:r>
              <a:rPr lang="ru-RU" sz="2800" dirty="0" smtClean="0"/>
              <a:t>Противоречивые (объекты одинаковые, ответы разные)</a:t>
            </a:r>
          </a:p>
          <a:p>
            <a:r>
              <a:rPr lang="ru-RU" sz="2800" dirty="0" smtClean="0"/>
              <a:t>Избыточные (огромное количество данных, не понятно, необходимо ли использовать все, тяжело обрабатывать)</a:t>
            </a:r>
          </a:p>
          <a:p>
            <a:r>
              <a:rPr lang="ru-RU" sz="2800" dirty="0" smtClean="0"/>
              <a:t>Недостаточные (объектов меньше, чем признаков)</a:t>
            </a:r>
          </a:p>
          <a:p>
            <a:r>
              <a:rPr lang="ru-RU" sz="2800" dirty="0" smtClean="0"/>
              <a:t>Неструктурированные (нет признаковых описаний, признаковые описания сильно различаются)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0952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2008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Содержание курса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L01 – </a:t>
            </a:r>
            <a:r>
              <a:rPr lang="ru-RU" sz="2000" dirty="0" smtClean="0"/>
              <a:t>Введение в интеллектуальные информационные системы </a:t>
            </a:r>
          </a:p>
          <a:p>
            <a:r>
              <a:rPr lang="en-US" sz="2000" dirty="0" smtClean="0"/>
              <a:t>L02 – </a:t>
            </a:r>
            <a:r>
              <a:rPr lang="ru-RU" sz="2000" dirty="0" smtClean="0"/>
              <a:t>Линейные модели классификации и регрессии</a:t>
            </a:r>
          </a:p>
          <a:p>
            <a:r>
              <a:rPr lang="en-US" sz="2000" dirty="0" smtClean="0"/>
              <a:t>L03 – </a:t>
            </a:r>
            <a:r>
              <a:rPr lang="ru-RU" sz="2000" dirty="0" smtClean="0"/>
              <a:t>Логистическая регрессия. Байесовские методы</a:t>
            </a:r>
            <a:r>
              <a:rPr lang="en-US" sz="2000" dirty="0" smtClean="0"/>
              <a:t> </a:t>
            </a:r>
            <a:r>
              <a:rPr lang="ru-RU" sz="2000" dirty="0" smtClean="0"/>
              <a:t>классификации</a:t>
            </a:r>
          </a:p>
          <a:p>
            <a:r>
              <a:rPr lang="en-US" sz="2000" dirty="0" smtClean="0"/>
              <a:t>L04 – </a:t>
            </a:r>
            <a:r>
              <a:rPr lang="ru-RU" sz="2000" dirty="0" smtClean="0"/>
              <a:t>Метод опорных векторов. Метод главных компонент</a:t>
            </a:r>
          </a:p>
          <a:p>
            <a:r>
              <a:rPr lang="en-US" sz="2000" dirty="0" smtClean="0"/>
              <a:t>L05 – </a:t>
            </a:r>
            <a:r>
              <a:rPr lang="ru-RU" sz="2000" dirty="0" smtClean="0"/>
              <a:t>Оценка качества моделей, метрики классификации и регрессии</a:t>
            </a:r>
          </a:p>
          <a:p>
            <a:r>
              <a:rPr lang="en-US" sz="2000" dirty="0" smtClean="0"/>
              <a:t>L06 – </a:t>
            </a:r>
            <a:r>
              <a:rPr lang="ru-RU" sz="2000" dirty="0" smtClean="0"/>
              <a:t>Логические методы классификации. Решающие деревья</a:t>
            </a:r>
          </a:p>
          <a:p>
            <a:r>
              <a:rPr lang="en-US" sz="2000" dirty="0" smtClean="0"/>
              <a:t>L07 – </a:t>
            </a:r>
            <a:r>
              <a:rPr lang="ru-RU" sz="2000" dirty="0" smtClean="0"/>
              <a:t>Ансамблевые методы, случайный лес</a:t>
            </a:r>
          </a:p>
          <a:p>
            <a:r>
              <a:rPr lang="en-US" sz="2000" dirty="0" smtClean="0"/>
              <a:t>L08 – </a:t>
            </a:r>
            <a:r>
              <a:rPr lang="ru-RU" sz="2000" dirty="0" smtClean="0"/>
              <a:t>Градиентный бустинг</a:t>
            </a:r>
          </a:p>
          <a:p>
            <a:r>
              <a:rPr lang="en-US" sz="2000" dirty="0" smtClean="0"/>
              <a:t>L09</a:t>
            </a:r>
            <a:r>
              <a:rPr lang="ru-RU" sz="2000" dirty="0" smtClean="0"/>
              <a:t> </a:t>
            </a:r>
            <a:r>
              <a:rPr lang="en-US" sz="2000" dirty="0" smtClean="0"/>
              <a:t>–</a:t>
            </a:r>
            <a:r>
              <a:rPr lang="ru-RU" sz="2000" dirty="0" smtClean="0"/>
              <a:t> </a:t>
            </a:r>
            <a:r>
              <a:rPr lang="en-US" sz="2000" dirty="0" smtClean="0"/>
              <a:t>Deep Learning intro</a:t>
            </a:r>
            <a:r>
              <a:rPr lang="ru-RU" sz="2000" dirty="0" smtClean="0"/>
              <a:t>: нейронные сети</a:t>
            </a:r>
          </a:p>
          <a:p>
            <a:r>
              <a:rPr lang="en-US" sz="2000" dirty="0" smtClean="0"/>
              <a:t>L10 – </a:t>
            </a:r>
            <a:r>
              <a:rPr lang="ru-RU" sz="2000" dirty="0" smtClean="0"/>
              <a:t>Глубокие нейронные сети и основные архитектуры</a:t>
            </a:r>
          </a:p>
          <a:p>
            <a:r>
              <a:rPr lang="en-US" sz="2000" dirty="0" smtClean="0"/>
              <a:t>L11 – </a:t>
            </a:r>
            <a:r>
              <a:rPr lang="ru-RU" sz="2000" dirty="0" smtClean="0"/>
              <a:t>Нейронные сети с обучением без учителя</a:t>
            </a:r>
          </a:p>
          <a:p>
            <a:r>
              <a:rPr lang="en-US" sz="2000" dirty="0" smtClean="0"/>
              <a:t>L12 – </a:t>
            </a:r>
            <a:r>
              <a:rPr lang="ru-RU" sz="2000" dirty="0" smtClean="0"/>
              <a:t>Модели внимания и трансформеры</a:t>
            </a:r>
          </a:p>
          <a:p>
            <a:r>
              <a:rPr lang="en-US" sz="2000" dirty="0" smtClean="0"/>
              <a:t>L13 – </a:t>
            </a:r>
            <a:r>
              <a:rPr lang="ru-RU" sz="2000" dirty="0" smtClean="0"/>
              <a:t>Рекомендательные системы</a:t>
            </a:r>
          </a:p>
          <a:p>
            <a:r>
              <a:rPr lang="en-US" sz="2000" dirty="0" smtClean="0"/>
              <a:t>L14 </a:t>
            </a:r>
            <a:r>
              <a:rPr lang="en-US" sz="2000" dirty="0"/>
              <a:t>–</a:t>
            </a:r>
            <a:r>
              <a:rPr lang="en-US" sz="2000" dirty="0" smtClean="0"/>
              <a:t> </a:t>
            </a:r>
            <a:r>
              <a:rPr lang="ru-RU" sz="2000" dirty="0" smtClean="0"/>
              <a:t>Обучение </a:t>
            </a:r>
            <a:r>
              <a:rPr lang="ru-RU" sz="2000" dirty="0"/>
              <a:t>с </a:t>
            </a:r>
            <a:r>
              <a:rPr lang="ru-RU" sz="2000" dirty="0" smtClean="0"/>
              <a:t>подкреплением</a:t>
            </a:r>
            <a:endParaRPr lang="ru-RU" sz="2000" dirty="0"/>
          </a:p>
          <a:p>
            <a:r>
              <a:rPr lang="en-US" sz="2000" dirty="0" smtClean="0"/>
              <a:t>L15 – </a:t>
            </a:r>
            <a:r>
              <a:rPr lang="ru-RU" sz="2000" dirty="0" smtClean="0"/>
              <a:t>Интерпретируемость и объяснимость в машинном обучении</a:t>
            </a:r>
          </a:p>
          <a:p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0238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Межотраслевой стандарт интеллектуального анализа данных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2040" y="2060848"/>
            <a:ext cx="4104456" cy="4294475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Понимание бизнеса</a:t>
            </a:r>
          </a:p>
          <a:p>
            <a:r>
              <a:rPr lang="ru-RU" sz="2800" dirty="0" smtClean="0"/>
              <a:t>Понимание данных</a:t>
            </a:r>
          </a:p>
          <a:p>
            <a:r>
              <a:rPr lang="ru-RU" sz="2800" dirty="0" smtClean="0"/>
              <a:t>Предобработка данных и инженерия признаков</a:t>
            </a:r>
            <a:endParaRPr lang="ru-RU" sz="2800" dirty="0"/>
          </a:p>
          <a:p>
            <a:r>
              <a:rPr lang="ru-RU" sz="2800" dirty="0" smtClean="0"/>
              <a:t>Разработка моделей и настройка параметров</a:t>
            </a:r>
          </a:p>
          <a:p>
            <a:r>
              <a:rPr lang="ru-RU" sz="2800" dirty="0" smtClean="0"/>
              <a:t>Оценивание качества</a:t>
            </a:r>
          </a:p>
          <a:p>
            <a:r>
              <a:rPr lang="ru-RU" sz="2800" dirty="0" smtClean="0"/>
              <a:t>Внедрение</a:t>
            </a:r>
          </a:p>
          <a:p>
            <a:endParaRPr lang="ru-RU" sz="3600" dirty="0" smtClean="0"/>
          </a:p>
        </p:txBody>
      </p:sp>
      <p:pic>
        <p:nvPicPr>
          <p:cNvPr id="3078" name="Picture 6" descr="CRISP-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4457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130" y="1259632"/>
            <a:ext cx="432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CRISP-DM: </a:t>
            </a:r>
            <a:r>
              <a:rPr lang="en-US" sz="2000" dirty="0" err="1" smtClean="0"/>
              <a:t>CRoss</a:t>
            </a:r>
            <a:r>
              <a:rPr lang="en-US" sz="2000" dirty="0" smtClean="0"/>
              <a:t> Industry Standard Process for Data Mining (1999)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8512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Метрические методы</a:t>
            </a:r>
            <a:br>
              <a:rPr lang="ru-RU" sz="3200" dirty="0" smtClean="0"/>
            </a:br>
            <a:r>
              <a:rPr lang="ru-RU" sz="3200" dirty="0" smtClean="0"/>
              <a:t>Метод </a:t>
            </a:r>
            <a:r>
              <a:rPr lang="en-US" sz="3200" dirty="0" smtClean="0"/>
              <a:t>k-</a:t>
            </a:r>
            <a:r>
              <a:rPr lang="ru-RU" sz="3200" dirty="0" smtClean="0"/>
              <a:t>ближайших соседей (</a:t>
            </a:r>
            <a:r>
              <a:rPr lang="en-US" sz="3200" dirty="0" smtClean="0"/>
              <a:t>KNN)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45" y="2420888"/>
            <a:ext cx="6707088" cy="4076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712" y="1693657"/>
            <a:ext cx="561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Задача – какого цвета объект?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60032" y="2927739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?</a:t>
            </a:r>
            <a:endParaRPr lang="ru-RU" b="1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211960" y="3356992"/>
            <a:ext cx="720080" cy="7920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69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19587"/>
            <a:ext cx="8640960" cy="52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4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53244"/>
            <a:ext cx="8640960" cy="54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07223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Выбор метрики расстояния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76" y="862753"/>
            <a:ext cx="5829735" cy="57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56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6632"/>
                <a:ext cx="8229600" cy="6669360"/>
              </a:xfrm>
            </p:spPr>
            <p:txBody>
              <a:bodyPr>
                <a:normAutofit/>
              </a:bodyPr>
              <a:lstStyle/>
              <a:p>
                <a:r>
                  <a:rPr lang="ru-RU" sz="2800" dirty="0" smtClean="0"/>
                  <a:t>Евклидово расстояние:</a:t>
                </a:r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b="1" dirty="0" smtClean="0"/>
              </a:p>
              <a:p>
                <a:r>
                  <a:rPr lang="ru-RU" sz="2800" dirty="0" smtClean="0"/>
                  <a:t>Манхэттенская метрика: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800" dirty="0" smtClean="0"/>
              </a:p>
              <a:p>
                <a:r>
                  <a:rPr lang="ru-RU" sz="2800" dirty="0" smtClean="0"/>
                  <a:t>Метрика Минковского: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en-US" sz="2800" dirty="0" smtClean="0"/>
              </a:p>
              <a:p>
                <a:r>
                  <a:rPr lang="ru-RU" sz="2800" dirty="0" smtClean="0"/>
                  <a:t>Косинусное расстояние: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ru-RU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ru-RU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ru-RU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280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6632"/>
                <a:ext cx="8229600" cy="6669360"/>
              </a:xfrm>
              <a:blipFill>
                <a:blip r:embed="rId2"/>
                <a:stretch>
                  <a:fillRect l="-1333" t="-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6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332656"/>
                <a:ext cx="8784976" cy="648072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ru-RU" dirty="0" smtClean="0"/>
                  <a:t>Взвешенный </a:t>
                </a:r>
                <a:r>
                  <a:rPr lang="en-US" dirty="0" smtClean="0"/>
                  <a:t>KNN (weighted KNN)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Метрический алгоритм классификации:</a:t>
                </a:r>
              </a:p>
              <a:p>
                <a:pPr marL="0" indent="0">
                  <a:buNone/>
                </a:pPr>
                <a:endParaRPr lang="ru-RU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𝒂𝒓𝒈𝒎𝒂𝒙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вес, степень близости к объекту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</a:t>
                </a:r>
                <a:r>
                  <a:rPr lang="ru-RU" dirty="0" smtClean="0"/>
                  <a:t>его 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i</a:t>
                </a:r>
                <a:r>
                  <a:rPr lang="en-US" dirty="0" smtClean="0"/>
                  <a:t>-</a:t>
                </a:r>
                <a:r>
                  <a:rPr lang="ru-RU" dirty="0" err="1" smtClean="0"/>
                  <a:t>го</a:t>
                </a:r>
                <a:r>
                  <a:rPr lang="ru-RU" dirty="0" smtClean="0"/>
                  <a:t> соседа</a:t>
                </a: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32656"/>
                <a:ext cx="8784976" cy="6480720"/>
              </a:xfrm>
              <a:blipFill>
                <a:blip r:embed="rId2"/>
                <a:stretch>
                  <a:fillRect l="-1734" t="-1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4644008" y="2348880"/>
            <a:ext cx="3528392" cy="180020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059832" y="4706361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Оценка близости объекта </a:t>
            </a:r>
            <a:r>
              <a:rPr lang="en-US" sz="2800" i="1" dirty="0" smtClean="0"/>
              <a:t>x</a:t>
            </a:r>
            <a:r>
              <a:rPr lang="en-US" sz="2800" dirty="0" smtClean="0"/>
              <a:t> </a:t>
            </a:r>
            <a:r>
              <a:rPr lang="ru-RU" sz="2800" dirty="0" smtClean="0"/>
              <a:t>к классу </a:t>
            </a:r>
            <a:r>
              <a:rPr lang="en-US" sz="2800" i="1" dirty="0" smtClean="0"/>
              <a:t>y</a:t>
            </a:r>
            <a:endParaRPr lang="ru-RU" sz="2800" i="1" dirty="0"/>
          </a:p>
        </p:txBody>
      </p:sp>
      <p:cxnSp>
        <p:nvCxnSpPr>
          <p:cNvPr id="8" name="Прямая со стрелкой 7"/>
          <p:cNvCxnSpPr>
            <a:stCxn id="6" idx="0"/>
          </p:cNvCxnSpPr>
          <p:nvPr/>
        </p:nvCxnSpPr>
        <p:spPr>
          <a:xfrm flipV="1">
            <a:off x="6012160" y="4221088"/>
            <a:ext cx="0" cy="48527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67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209" y="0"/>
            <a:ext cx="8229600" cy="476672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Итоги лекции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2209" y="483568"/>
            <a:ext cx="8229600" cy="6257800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/>
              <a:t>Основные понятия машинного обучения: объект</a:t>
            </a:r>
            <a:r>
              <a:rPr lang="en-US" sz="2400" dirty="0" smtClean="0"/>
              <a:t> (sample)</a:t>
            </a:r>
            <a:r>
              <a:rPr lang="ru-RU" sz="2400" dirty="0" smtClean="0"/>
              <a:t>, ответ</a:t>
            </a:r>
            <a:r>
              <a:rPr lang="en-US" sz="2400" dirty="0" smtClean="0"/>
              <a:t> (target)</a:t>
            </a:r>
            <a:r>
              <a:rPr lang="ru-RU" sz="2400" dirty="0" smtClean="0"/>
              <a:t>, обучающая выборка (</a:t>
            </a:r>
            <a:r>
              <a:rPr lang="en-US" sz="2400" dirty="0" smtClean="0"/>
              <a:t>dataset),</a:t>
            </a:r>
            <a:r>
              <a:rPr lang="ru-RU" sz="2400" dirty="0" smtClean="0"/>
              <a:t> признак</a:t>
            </a:r>
            <a:r>
              <a:rPr lang="en-US" sz="2400" dirty="0" smtClean="0"/>
              <a:t> (feature)</a:t>
            </a:r>
            <a:r>
              <a:rPr lang="ru-RU" sz="2400" dirty="0" smtClean="0"/>
              <a:t>, алгоритм, модель алгоритмов, метод обучения, эмпирический риск,</a:t>
            </a:r>
            <a:r>
              <a:rPr lang="en-US" sz="2400" dirty="0" smtClean="0"/>
              <a:t> </a:t>
            </a:r>
            <a:r>
              <a:rPr lang="ru-RU" sz="2400" dirty="0" smtClean="0"/>
              <a:t>функция потерь (</a:t>
            </a:r>
            <a:r>
              <a:rPr lang="en-US" sz="2400" dirty="0" smtClean="0"/>
              <a:t>loss)</a:t>
            </a:r>
            <a:r>
              <a:rPr lang="ru-RU" sz="2400" dirty="0" smtClean="0"/>
              <a:t>, переобучение (</a:t>
            </a:r>
            <a:r>
              <a:rPr lang="en-US" sz="2400" dirty="0" smtClean="0"/>
              <a:t>overfitting)</a:t>
            </a:r>
            <a:endParaRPr lang="ru-RU" sz="2400" dirty="0" smtClean="0"/>
          </a:p>
          <a:p>
            <a:r>
              <a:rPr lang="ru-RU" sz="2400" dirty="0" smtClean="0"/>
              <a:t>Виды машинного обучения и типы решаемых задач</a:t>
            </a:r>
          </a:p>
          <a:p>
            <a:r>
              <a:rPr lang="ru-RU" sz="2400" dirty="0" smtClean="0"/>
              <a:t>Этапы решения задач машинного обучения</a:t>
            </a:r>
          </a:p>
          <a:p>
            <a:pPr>
              <a:buFontTx/>
              <a:buChar char="-"/>
            </a:pPr>
            <a:r>
              <a:rPr lang="ru-RU" sz="2400" dirty="0" smtClean="0"/>
              <a:t>Понимание задачи и данных</a:t>
            </a:r>
          </a:p>
          <a:p>
            <a:pPr>
              <a:buFontTx/>
              <a:buChar char="-"/>
            </a:pPr>
            <a:r>
              <a:rPr lang="ru-RU" sz="2400" dirty="0" smtClean="0"/>
              <a:t>Предобработка данных и</a:t>
            </a:r>
            <a:r>
              <a:rPr lang="en-US" sz="2400" dirty="0" smtClean="0"/>
              <a:t> feature engineering</a:t>
            </a:r>
          </a:p>
          <a:p>
            <a:pPr>
              <a:buFontTx/>
              <a:buChar char="-"/>
            </a:pPr>
            <a:r>
              <a:rPr lang="ru-RU" sz="2400" dirty="0" smtClean="0"/>
              <a:t>Построение модели</a:t>
            </a:r>
          </a:p>
          <a:p>
            <a:pPr>
              <a:buFontTx/>
              <a:buChar char="-"/>
            </a:pPr>
            <a:r>
              <a:rPr lang="ru-RU" sz="2400" dirty="0" smtClean="0"/>
              <a:t>Сведение к задаче оптимизации</a:t>
            </a:r>
          </a:p>
          <a:p>
            <a:pPr>
              <a:buFontTx/>
              <a:buChar char="-"/>
            </a:pPr>
            <a:r>
              <a:rPr lang="ru-RU" sz="2400" dirty="0" smtClean="0"/>
              <a:t>Решение проблемы переобучения</a:t>
            </a:r>
          </a:p>
          <a:p>
            <a:pPr>
              <a:buFontTx/>
              <a:buChar char="-"/>
            </a:pPr>
            <a:r>
              <a:rPr lang="ru-RU" sz="2400" dirty="0" smtClean="0"/>
              <a:t>Оценивание качества</a:t>
            </a:r>
          </a:p>
          <a:p>
            <a:pPr>
              <a:buFontTx/>
              <a:buChar char="-"/>
            </a:pPr>
            <a:r>
              <a:rPr lang="ru-RU" sz="2400" dirty="0" smtClean="0"/>
              <a:t>Внедрение модели</a:t>
            </a:r>
          </a:p>
          <a:p>
            <a:r>
              <a:rPr lang="ru-RU" sz="2400" dirty="0" smtClean="0"/>
              <a:t>Рассмотрены некоторые прикладные задачи машинного </a:t>
            </a:r>
            <a:r>
              <a:rPr lang="ru-RU" sz="2400" dirty="0" smtClean="0"/>
              <a:t>обучения</a:t>
            </a: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5773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ru-RU" sz="2400" dirty="0" smtClean="0"/>
              <a:t>Определение интеллектуальных информационных систем.</a:t>
            </a:r>
            <a:r>
              <a:rPr lang="ru-RU" sz="2400" dirty="0"/>
              <a:t> </a:t>
            </a:r>
            <a:r>
              <a:rPr lang="ru-RU" sz="2400" dirty="0" smtClean="0"/>
              <a:t>Основные понятия и определения.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>
            <a:noAutofit/>
          </a:bodyPr>
          <a:lstStyle/>
          <a:p>
            <a:r>
              <a:rPr lang="ru-RU" sz="1900" b="1" i="1" dirty="0" smtClean="0"/>
              <a:t>Интеллект</a:t>
            </a:r>
            <a:r>
              <a:rPr lang="ru-RU" sz="1900" dirty="0" smtClean="0"/>
              <a:t> – мыслительная способность человека.</a:t>
            </a:r>
          </a:p>
          <a:p>
            <a:r>
              <a:rPr lang="ru-RU" sz="1900" b="1" i="1" dirty="0" smtClean="0"/>
              <a:t>Мышление</a:t>
            </a:r>
            <a:r>
              <a:rPr lang="ru-RU" sz="1900" dirty="0" smtClean="0"/>
              <a:t> – способность человека с помощью размышлений и последовательных мыслительных действий получать желаемые результаты.</a:t>
            </a:r>
          </a:p>
          <a:p>
            <a:r>
              <a:rPr lang="ru-RU" sz="1900" b="1" i="1" dirty="0" smtClean="0"/>
              <a:t>Искусственный интеллект </a:t>
            </a:r>
            <a:r>
              <a:rPr lang="ru-RU" sz="1900" dirty="0" smtClean="0"/>
              <a:t>– создание вычислительной системы, имитирующей человеческие навыки обработки информации.</a:t>
            </a:r>
          </a:p>
          <a:p>
            <a:r>
              <a:rPr lang="ru-RU" sz="1900" b="1" i="1" dirty="0" smtClean="0"/>
              <a:t>Данные</a:t>
            </a:r>
            <a:r>
              <a:rPr lang="ru-RU" sz="1900" dirty="0" smtClean="0"/>
              <a:t> – совокупность объективных сведений.</a:t>
            </a:r>
          </a:p>
          <a:p>
            <a:r>
              <a:rPr lang="ru-RU" sz="1900" b="1" i="1" dirty="0" smtClean="0"/>
              <a:t>Информация</a:t>
            </a:r>
            <a:r>
              <a:rPr lang="ru-RU" sz="1900" dirty="0" smtClean="0"/>
              <a:t> – сведения, неизвестные ранее получателю информации, пополняющие его знания, подтверждающие или опровергающие положения и соответствующие убеждения.</a:t>
            </a:r>
          </a:p>
          <a:p>
            <a:r>
              <a:rPr lang="ru-RU" sz="1900" b="1" i="1" dirty="0" smtClean="0"/>
              <a:t>Знания</a:t>
            </a:r>
            <a:r>
              <a:rPr lang="ru-RU" sz="1900" dirty="0" smtClean="0"/>
              <a:t> – совокупность факторов, закономерностей и эвристических правил, с помощью которых решается поставленная задача.</a:t>
            </a:r>
          </a:p>
          <a:p>
            <a:r>
              <a:rPr lang="ru-RU" sz="1900" b="1" i="1" dirty="0" smtClean="0"/>
              <a:t>Интеллектуальная информационная система </a:t>
            </a:r>
            <a:r>
              <a:rPr lang="ru-RU" sz="1900" dirty="0" smtClean="0"/>
              <a:t>– модель интеллектуальных возможностей человека в целенаправленном поиске, анализе и синтезе текущей информации об окружающей действительности для получения о ней новых знаний и решения на этой основе различных задач.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40696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44016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Классификация интеллектуальных систем</a:t>
            </a:r>
            <a:endParaRPr lang="ru-RU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71600" y="1556792"/>
            <a:ext cx="6619564" cy="690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ИС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06898" y="1660220"/>
            <a:ext cx="6287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Интеллектуальные информационные системы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43969" y="2751311"/>
            <a:ext cx="517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Интеллектуальный интерфейс</a:t>
            </a:r>
            <a:endParaRPr lang="ru-RU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540739" y="3255367"/>
            <a:ext cx="2904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Экспертные системы</a:t>
            </a:r>
            <a:endParaRPr lang="ru-RU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540739" y="375942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Самообучающиеся системы</a:t>
            </a:r>
            <a:endParaRPr lang="ru-RU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43990" y="4259841"/>
            <a:ext cx="295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Адаптивные системы</a:t>
            </a:r>
          </a:p>
        </p:txBody>
      </p:sp>
      <p:cxnSp>
        <p:nvCxnSpPr>
          <p:cNvPr id="25" name="Соединительная линия уступом 24"/>
          <p:cNvCxnSpPr>
            <a:endCxn id="14" idx="1"/>
          </p:cNvCxnSpPr>
          <p:nvPr/>
        </p:nvCxnSpPr>
        <p:spPr>
          <a:xfrm rot="16200000" flipH="1">
            <a:off x="982201" y="2420375"/>
            <a:ext cx="714459" cy="4090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endCxn id="16" idx="1"/>
          </p:cNvCxnSpPr>
          <p:nvPr/>
        </p:nvCxnSpPr>
        <p:spPr>
          <a:xfrm rot="16200000" flipH="1">
            <a:off x="1085005" y="3030465"/>
            <a:ext cx="505619" cy="40585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ная линия уступом 28"/>
          <p:cNvCxnSpPr>
            <a:endCxn id="18" idx="1"/>
          </p:cNvCxnSpPr>
          <p:nvPr/>
        </p:nvCxnSpPr>
        <p:spPr>
          <a:xfrm rot="16200000" flipH="1">
            <a:off x="1083968" y="3533484"/>
            <a:ext cx="507693" cy="40585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endCxn id="20" idx="1"/>
          </p:cNvCxnSpPr>
          <p:nvPr/>
        </p:nvCxnSpPr>
        <p:spPr>
          <a:xfrm rot="16200000" flipH="1">
            <a:off x="1061555" y="4008238"/>
            <a:ext cx="555793" cy="4090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2646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1800" b="1" i="1" dirty="0" smtClean="0"/>
              <a:t>Системы с интеллектуальным интерфейсом </a:t>
            </a:r>
            <a:r>
              <a:rPr lang="ru-RU" sz="1800" dirty="0" smtClean="0"/>
              <a:t>включают в себя: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Естественно языковой интерфейс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Интеллектуальные базы данных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Гипертекстовые системы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Системы контекстной помощи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Когнитивная графика</a:t>
            </a:r>
          </a:p>
          <a:p>
            <a:pPr marL="0" indent="0">
              <a:buNone/>
            </a:pPr>
            <a:r>
              <a:rPr lang="ru-RU" sz="1800" b="1" i="1" dirty="0" smtClean="0"/>
              <a:t>Экспертные системы </a:t>
            </a:r>
            <a:r>
              <a:rPr lang="ru-RU" sz="1800" dirty="0" smtClean="0"/>
              <a:t>– решают задачи на основе накапливаемой базы знаний, отражающей опыт работы экспертов в некоторой проблемной области. Включают в себя: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Классифицирующие системы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Доопределяющие системы</a:t>
            </a:r>
          </a:p>
          <a:p>
            <a:pPr>
              <a:buFont typeface="+mj-lt"/>
              <a:buAutoNum type="arabicPeriod"/>
            </a:pPr>
            <a:r>
              <a:rPr lang="ru-RU" sz="1800" dirty="0" smtClean="0"/>
              <a:t>Трансформирующие системы</a:t>
            </a:r>
          </a:p>
          <a:p>
            <a:pPr>
              <a:buFont typeface="+mj-lt"/>
              <a:buAutoNum type="arabicPeriod"/>
            </a:pPr>
            <a:r>
              <a:rPr lang="ru-RU" sz="1800" dirty="0" err="1" smtClean="0"/>
              <a:t>Многоагентные</a:t>
            </a:r>
            <a:r>
              <a:rPr lang="ru-RU" sz="1800" dirty="0" smtClean="0"/>
              <a:t> системы</a:t>
            </a:r>
          </a:p>
          <a:p>
            <a:pPr marL="0" indent="0">
              <a:buNone/>
            </a:pPr>
            <a:r>
              <a:rPr lang="ru-RU" sz="1800" b="1" i="1" dirty="0" smtClean="0"/>
              <a:t>Самообучающиеся системы </a:t>
            </a:r>
            <a:r>
              <a:rPr lang="ru-RU" sz="1800" dirty="0" smtClean="0"/>
              <a:t>– основаны на методах автоматической классификации примеров ситуаций реальной практики (обучение на примерах)</a:t>
            </a:r>
          </a:p>
          <a:p>
            <a:pPr marL="0" indent="0">
              <a:buNone/>
            </a:pPr>
            <a:r>
              <a:rPr lang="ru-RU" sz="1800" b="1" i="1" dirty="0" smtClean="0"/>
              <a:t>Адаптивные системы </a:t>
            </a:r>
            <a:r>
              <a:rPr lang="ru-RU" sz="1800" dirty="0" smtClean="0"/>
              <a:t>– основаны на постоянно развиваемой модели проблемной области, поддерживаемой в базе знаний, на основе которой осуществляется генерация или конфигурация программного обеспечения</a:t>
            </a:r>
          </a:p>
          <a:p>
            <a:pPr marL="0" indent="0">
              <a:buNone/>
            </a:pPr>
            <a:endParaRPr lang="ru-RU" sz="1800" dirty="0" smtClean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975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0" y="1124744"/>
            <a:ext cx="7610475" cy="458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9650" y="332656"/>
            <a:ext cx="626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Концепция машинного обучения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407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996952"/>
            <a:ext cx="4320480" cy="37444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2"/>
            <a:ext cx="4320480" cy="37444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16632"/>
            <a:ext cx="6192688" cy="276431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475656" y="116632"/>
            <a:ext cx="6192688" cy="2764314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635896" y="592678"/>
            <a:ext cx="4032448" cy="2288268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580112" y="1068724"/>
            <a:ext cx="2088232" cy="1812222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778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1650</Words>
  <Application>Microsoft Office PowerPoint</Application>
  <PresentationFormat>Экран (4:3)</PresentationFormat>
  <Paragraphs>295</Paragraphs>
  <Slides>47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Тема Office</vt:lpstr>
      <vt:lpstr>Интеллектуальные информационные системы Вводная лекция</vt:lpstr>
      <vt:lpstr>Презентация PowerPoint</vt:lpstr>
      <vt:lpstr>Презентация PowerPoint</vt:lpstr>
      <vt:lpstr>Содержание курса</vt:lpstr>
      <vt:lpstr>Определение интеллектуальных информационных систем. Основные понятия и определения.</vt:lpstr>
      <vt:lpstr>Классификация интеллектуальных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Развитие машинного обучения</vt:lpstr>
      <vt:lpstr>Виды машинного обучения</vt:lpstr>
      <vt:lpstr>Виды машинного обучения</vt:lpstr>
      <vt:lpstr>Презентация PowerPoint</vt:lpstr>
      <vt:lpstr>Презентация PowerPoint</vt:lpstr>
      <vt:lpstr>Пример обучающей выборки (датасета) – задача Titanic на Kaggle</vt:lpstr>
      <vt:lpstr>Несколько примеров прикладных задач</vt:lpstr>
      <vt:lpstr>Несколько примеров прикладных задач</vt:lpstr>
      <vt:lpstr>Несколько примеров прикладных задач</vt:lpstr>
      <vt:lpstr>Несколько примеров прикладных задач</vt:lpstr>
      <vt:lpstr>Несколько примеров прикладных задач</vt:lpstr>
      <vt:lpstr>Несколько примеров прикладных задач</vt:lpstr>
      <vt:lpstr>Презентация PowerPoint</vt:lpstr>
      <vt:lpstr>Презентация PowerPoint</vt:lpstr>
      <vt:lpstr>Презентация PowerPoint</vt:lpstr>
      <vt:lpstr>Визуализация двух основных задач обучения с учителем – классификации и регрессии </vt:lpstr>
      <vt:lpstr>Модель алгоритмов и метод обучения</vt:lpstr>
      <vt:lpstr>Два основных этапа машинного обучения</vt:lpstr>
      <vt:lpstr>Функционал качества</vt:lpstr>
      <vt:lpstr>Презентация PowerPoint</vt:lpstr>
      <vt:lpstr>Вероятностная постановка задачи обучения</vt:lpstr>
      <vt:lpstr>Overfitting vs Underfitting</vt:lpstr>
      <vt:lpstr>Презентация PowerPoint</vt:lpstr>
      <vt:lpstr>Презентация PowerPoint</vt:lpstr>
      <vt:lpstr>Презентация PowerPoint</vt:lpstr>
      <vt:lpstr>Эмпирические оценки обобщающей способности</vt:lpstr>
      <vt:lpstr>Эмпирические оценки обобщающей способности</vt:lpstr>
      <vt:lpstr>Презентация PowerPoint</vt:lpstr>
      <vt:lpstr>Особенности данных и постановок прикладных задач</vt:lpstr>
      <vt:lpstr>Межотраслевой стандарт интеллектуального анализа данных</vt:lpstr>
      <vt:lpstr>Метрические методы Метод k-ближайших соседей (KNN)</vt:lpstr>
      <vt:lpstr>Презентация PowerPoint</vt:lpstr>
      <vt:lpstr>Презентация PowerPoint</vt:lpstr>
      <vt:lpstr>Выбор метрики расстояния</vt:lpstr>
      <vt:lpstr>Презентация PowerPoint</vt:lpstr>
      <vt:lpstr>Презентация PowerPoint</vt:lpstr>
      <vt:lpstr>Итоги лекции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ИИСТ</dc:title>
  <dc:creator>Shpigar</dc:creator>
  <cp:lastModifiedBy>А1</cp:lastModifiedBy>
  <cp:revision>186</cp:revision>
  <dcterms:created xsi:type="dcterms:W3CDTF">2024-08-26T08:32:31Z</dcterms:created>
  <dcterms:modified xsi:type="dcterms:W3CDTF">2024-09-02T13:31:37Z</dcterms:modified>
</cp:coreProperties>
</file>